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96" r:id="rId2"/>
    <p:sldId id="373" r:id="rId3"/>
    <p:sldId id="408" r:id="rId4"/>
    <p:sldId id="409" r:id="rId5"/>
    <p:sldId id="411" r:id="rId6"/>
    <p:sldId id="412" r:id="rId7"/>
    <p:sldId id="410" r:id="rId8"/>
    <p:sldId id="456" r:id="rId9"/>
    <p:sldId id="457" r:id="rId10"/>
    <p:sldId id="458" r:id="rId11"/>
    <p:sldId id="461" r:id="rId12"/>
    <p:sldId id="459" r:id="rId13"/>
    <p:sldId id="460" r:id="rId14"/>
    <p:sldId id="321" r:id="rId15"/>
    <p:sldId id="469" r:id="rId16"/>
    <p:sldId id="386" r:id="rId17"/>
    <p:sldId id="462" r:id="rId18"/>
    <p:sldId id="398" r:id="rId19"/>
    <p:sldId id="387" r:id="rId20"/>
    <p:sldId id="365" r:id="rId21"/>
    <p:sldId id="388" r:id="rId22"/>
    <p:sldId id="361" r:id="rId23"/>
    <p:sldId id="389" r:id="rId24"/>
    <p:sldId id="390" r:id="rId25"/>
    <p:sldId id="463" r:id="rId26"/>
    <p:sldId id="335" r:id="rId27"/>
    <p:sldId id="322" r:id="rId28"/>
    <p:sldId id="464" r:id="rId29"/>
    <p:sldId id="465" r:id="rId30"/>
    <p:sldId id="466" r:id="rId31"/>
    <p:sldId id="467" r:id="rId32"/>
    <p:sldId id="324" r:id="rId33"/>
    <p:sldId id="396" r:id="rId34"/>
    <p:sldId id="331" r:id="rId35"/>
    <p:sldId id="453" r:id="rId36"/>
    <p:sldId id="395" r:id="rId37"/>
    <p:sldId id="468" r:id="rId38"/>
    <p:sldId id="3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674"/>
    <a:srgbClr val="893A8F"/>
    <a:srgbClr val="9F2F78"/>
    <a:srgbClr val="000000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 autoAdjust="0"/>
    <p:restoredTop sz="84218" autoAdjust="0"/>
  </p:normalViewPr>
  <p:slideViewPr>
    <p:cSldViewPr snapToGrid="0">
      <p:cViewPr varScale="1">
        <p:scale>
          <a:sx n="107" d="100"/>
          <a:sy n="107" d="100"/>
        </p:scale>
        <p:origin x="864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CCBA9-DE31-3943-992C-D275868B0AC7}">
      <dgm:prSet custT="1"/>
      <dgm:spPr/>
      <dgm:t>
        <a:bodyPr/>
        <a:lstStyle/>
        <a:p>
          <a:r>
            <a:rPr lang="en-US" sz="2000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 custT="1"/>
      <dgm:spPr/>
      <dgm:t>
        <a:bodyPr/>
        <a:lstStyle/>
        <a:p>
          <a:r>
            <a:rPr lang="en-US" sz="2000" kern="1200" dirty="0"/>
            <a:t>Find Nearest </a:t>
          </a:r>
          <a:r>
            <a:rPr lang="en-US" sz="2000" kern="1200" dirty="0">
              <a:solidFill>
                <a:srgbClr val="FFFFFF"/>
              </a:solidFill>
              <a:latin typeface="Avenir Book"/>
              <a:ea typeface="+mn-ea"/>
              <a:cs typeface="+mn-cs"/>
            </a:rPr>
            <a:t>edges</a:t>
          </a:r>
          <a:r>
            <a:rPr lang="en-US" sz="2000" kern="1200" dirty="0"/>
            <a:t>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Connectivity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4"/>
      <dgm:spPr/>
    </dgm:pt>
    <dgm:pt modelId="{2F0778EE-72DD-7B4F-9CD4-4AC82E44EAAF}" type="pres">
      <dgm:prSet presAssocID="{A4FCCBA9-DE31-3943-992C-D275868B0A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0" presStyleCnt="4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0" presStyleCnt="4"/>
      <dgm:spPr/>
    </dgm:pt>
    <dgm:pt modelId="{4E353B0E-76AA-524B-9684-EFD678782009}" type="pres">
      <dgm:prSet presAssocID="{BC8BA416-3A9A-6A47-A789-C6F932D5687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1" presStyleCnt="4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1" presStyleCnt="4"/>
      <dgm:spPr/>
    </dgm:pt>
    <dgm:pt modelId="{CEBF0C0A-E720-1E4B-9211-7518186DB340}" type="pres">
      <dgm:prSet presAssocID="{84C40CCB-4CAA-BA4D-A258-327D8CA2A1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2" presStyleCnt="4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2" presStyleCnt="4"/>
      <dgm:spPr/>
    </dgm:pt>
    <dgm:pt modelId="{04AE707A-5823-DE4B-B1FB-329E9482B8F9}" type="pres">
      <dgm:prSet presAssocID="{846B3E84-C165-8B4A-BABC-7D7D027B4F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0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8DD9B0A6-1C4E-7F4E-8CA2-5690826F64E2}" srcId="{2B5248A9-5DD5-4642-BF72-7A17E294B718}" destId="{84C40CCB-4CAA-BA4D-A258-327D8CA2A124}" srcOrd="2" destOrd="0" parTransId="{BFE24355-DBB9-1E4E-A466-4A374A788358}" sibTransId="{6064E1CB-D1ED-B24D-8CDA-1402CABA5D4E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3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1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FEE2722E-E2CC-644D-AF68-65D84A8EB01D}" type="presParOf" srcId="{9F8BA051-5353-7A49-959B-8EB9E70A0794}" destId="{FDC678F7-6760-194D-AE0B-62AA59FEEEB4}" srcOrd="0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1" destOrd="0" presId="urn:microsoft.com/office/officeart/2005/8/layout/list1"/>
    <dgm:cxn modelId="{089DDBE2-C896-C74D-AC72-F92F1F97D172}" type="presParOf" srcId="{9F8BA051-5353-7A49-959B-8EB9E70A0794}" destId="{27053B7F-CFC0-9649-902F-F41DF67167FD}" srcOrd="2" destOrd="0" presId="urn:microsoft.com/office/officeart/2005/8/layout/list1"/>
    <dgm:cxn modelId="{AAAF56E8-B324-1D43-BB75-DE5FDDDAC977}" type="presParOf" srcId="{9F8BA051-5353-7A49-959B-8EB9E70A0794}" destId="{D18D0FAD-FF0C-7E44-82A0-CE0CA29FB288}" srcOrd="3" destOrd="0" presId="urn:microsoft.com/office/officeart/2005/8/layout/list1"/>
    <dgm:cxn modelId="{060911F9-6EA9-8E41-B681-762A9A07C1E1}" type="presParOf" srcId="{9F8BA051-5353-7A49-959B-8EB9E70A0794}" destId="{51CED374-CD6D-1144-BF18-B3FFE82936F9}" srcOrd="4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5" destOrd="0" presId="urn:microsoft.com/office/officeart/2005/8/layout/list1"/>
    <dgm:cxn modelId="{F49330DA-B783-A24B-95FE-B32D449C9E64}" type="presParOf" srcId="{9F8BA051-5353-7A49-959B-8EB9E70A0794}" destId="{C496D8C5-DD84-C24A-8684-88BAEBE98BA0}" srcOrd="6" destOrd="0" presId="urn:microsoft.com/office/officeart/2005/8/layout/list1"/>
    <dgm:cxn modelId="{B3A71735-AA60-D749-814E-E528A3BF3963}" type="presParOf" srcId="{9F8BA051-5353-7A49-959B-8EB9E70A0794}" destId="{E6D0043C-C242-3C4C-A4C8-52822A9F4283}" srcOrd="7" destOrd="0" presId="urn:microsoft.com/office/officeart/2005/8/layout/list1"/>
    <dgm:cxn modelId="{8F4932DB-C4C4-BC46-85B7-FB9C3FCE9E80}" type="presParOf" srcId="{9F8BA051-5353-7A49-959B-8EB9E70A0794}" destId="{0ED27B17-A25C-684A-AAB1-1B80FC33ABF9}" srcOrd="8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9" destOrd="0" presId="urn:microsoft.com/office/officeart/2005/8/layout/list1"/>
    <dgm:cxn modelId="{7055B102-5090-DA46-8FE2-E3D873F5ECD7}" type="presParOf" srcId="{9F8BA051-5353-7A49-959B-8EB9E70A0794}" destId="{2E125013-6B7C-1649-B1C1-723E5BCDAE62}" srcOrd="10" destOrd="0" presId="urn:microsoft.com/office/officeart/2005/8/layout/list1"/>
    <dgm:cxn modelId="{AE08CD41-4651-D444-894E-097E7264D6CE}" type="presParOf" srcId="{9F8BA051-5353-7A49-959B-8EB9E70A0794}" destId="{377E5D20-D643-5843-903F-D29763EFA4A3}" srcOrd="11" destOrd="0" presId="urn:microsoft.com/office/officeart/2005/8/layout/list1"/>
    <dgm:cxn modelId="{FBCB8154-2E5E-6A4C-97A9-E66674122FD4}" type="presParOf" srcId="{9F8BA051-5353-7A49-959B-8EB9E70A0794}" destId="{68F7FD06-530B-2143-B773-BA89ECE4D587}" srcOrd="12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3" destOrd="0" presId="urn:microsoft.com/office/officeart/2005/8/layout/list1"/>
    <dgm:cxn modelId="{454FA263-5D5A-024F-9A3F-35658E8FD4E2}" type="presParOf" srcId="{9F8BA051-5353-7A49-959B-8EB9E70A0794}" destId="{7190E146-0178-A344-B5E2-2EAD21232CC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53B7F-CFC0-9649-902F-F41DF67167FD}">
      <dsp:nvSpPr>
        <dsp:cNvPr id="0" name=""/>
        <dsp:cNvSpPr/>
      </dsp:nvSpPr>
      <dsp:spPr>
        <a:xfrm>
          <a:off x="0" y="12441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9489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Filter noise points</a:t>
          </a:r>
        </a:p>
      </dsp:txBody>
      <dsp:txXfrm>
        <a:off x="230875" y="977754"/>
        <a:ext cx="2771121" cy="532758"/>
      </dsp:txXfrm>
    </dsp:sp>
    <dsp:sp modelId="{C496D8C5-DD84-C24A-8684-88BAEBE98BA0}">
      <dsp:nvSpPr>
        <dsp:cNvPr id="0" name=""/>
        <dsp:cNvSpPr/>
      </dsp:nvSpPr>
      <dsp:spPr>
        <a:xfrm>
          <a:off x="0" y="21513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18561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Find Nearest </a:t>
          </a:r>
          <a:r>
            <a:rPr lang="en-US" sz="2000" kern="1200" dirty="0">
              <a:solidFill>
                <a:srgbClr val="FFFFFF"/>
              </a:solidFill>
              <a:latin typeface="Avenir Book"/>
              <a:ea typeface="+mn-ea"/>
              <a:cs typeface="+mn-cs"/>
            </a:rPr>
            <a:t>edges</a:t>
          </a:r>
          <a:r>
            <a:rPr lang="en-US" sz="2000" kern="1200" dirty="0"/>
            <a:t> as Candidate</a:t>
          </a:r>
        </a:p>
      </dsp:txBody>
      <dsp:txXfrm>
        <a:off x="230875" y="1884954"/>
        <a:ext cx="2771121" cy="532758"/>
      </dsp:txXfrm>
    </dsp:sp>
    <dsp:sp modelId="{2E125013-6B7C-1649-B1C1-723E5BCDAE62}">
      <dsp:nvSpPr>
        <dsp:cNvPr id="0" name=""/>
        <dsp:cNvSpPr/>
      </dsp:nvSpPr>
      <dsp:spPr>
        <a:xfrm>
          <a:off x="0" y="30585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27633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Consider Connectivity</a:t>
          </a:r>
        </a:p>
      </dsp:txBody>
      <dsp:txXfrm>
        <a:off x="230875" y="2792154"/>
        <a:ext cx="2771121" cy="532758"/>
      </dsp:txXfrm>
    </dsp:sp>
    <dsp:sp modelId="{7190E146-0178-A344-B5E2-2EAD21232CCA}">
      <dsp:nvSpPr>
        <dsp:cNvPr id="0" name=""/>
        <dsp:cNvSpPr/>
      </dsp:nvSpPr>
      <dsp:spPr>
        <a:xfrm>
          <a:off x="0" y="39657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705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Optimal path</a:t>
          </a:r>
        </a:p>
      </dsp:txBody>
      <dsp:txXfrm>
        <a:off x="230875" y="3699354"/>
        <a:ext cx="277112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s.telenav.com:8443/display/TAS/EV+demo+based+on+OSR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https://spaces.telenav.com:8443/display/TAS/EV+demo+based+on+OSRM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07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</a:t>
            </a:r>
            <a:r>
              <a:rPr lang="en-US" baseline="0" dirty="0"/>
              <a:t>ture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mr-I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tʌnl</a:t>
            </a:r>
            <a:r>
              <a:rPr lang="mr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2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</a:t>
            </a:r>
            <a:r>
              <a:rPr lang="en-US" baseline="0" dirty="0"/>
              <a:t>ture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2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</a:t>
            </a:r>
            <a:r>
              <a:rPr lang="en-US" baseline="0" dirty="0"/>
              <a:t>ture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7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</a:t>
            </a:r>
            <a:r>
              <a:rPr lang="en-US" baseline="0" dirty="0"/>
              <a:t>ture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65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1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1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1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>
            <a:off x="-1" y="6279367"/>
            <a:ext cx="12192001" cy="604157"/>
          </a:xfrm>
          <a:prstGeom prst="triangle">
            <a:avLst>
              <a:gd name="adj" fmla="val 8748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-1" y="6279367"/>
            <a:ext cx="12192001" cy="604157"/>
          </a:xfrm>
          <a:prstGeom prst="triangle">
            <a:avLst>
              <a:gd name="adj" fmla="val 4042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 userDrawn="1"/>
        </p:nvSpPr>
        <p:spPr>
          <a:xfrm>
            <a:off x="-1" y="6279367"/>
            <a:ext cx="12192001" cy="604157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731838" y="368301"/>
            <a:ext cx="694490" cy="6944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1426328" y="481648"/>
            <a:ext cx="327914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0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891577" y="481648"/>
            <a:ext cx="375011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95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383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6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  <p:sldLayoutId id="2147483682" r:id="rId28"/>
    <p:sldLayoutId id="2147483683" r:id="rId29"/>
    <p:sldLayoutId id="2147483684" r:id="rId30"/>
    <p:sldLayoutId id="2147483685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project-osrm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5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5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OSRM Past</a:t>
            </a:r>
            <a:r>
              <a:rPr lang="en-US" sz="6200"/>
              <a:t>/Current/Future</a:t>
            </a:r>
            <a:endParaRPr lang="en-US" sz="6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Xun(Perry) Liu</a:t>
            </a:r>
          </a:p>
          <a:p>
            <a:r>
              <a:rPr lang="en-US" dirty="0"/>
              <a:t>02/26/2020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37024" y="4048058"/>
            <a:ext cx="17550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Join Na Team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 Hebrew" charset="-79"/>
              <a:cs typeface="Arial Hebrew" charset="-79"/>
              <a:sym typeface="+mn-lt"/>
            </a:endParaRPr>
          </a:p>
        </p:txBody>
      </p:sp>
      <p:sp>
        <p:nvSpPr>
          <p:cNvPr id="34" name="Title 4"/>
          <p:cNvSpPr txBox="1">
            <a:spLocks/>
          </p:cNvSpPr>
          <p:nvPr/>
        </p:nvSpPr>
        <p:spPr>
          <a:xfrm>
            <a:off x="1526885" y="43520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F8A33-BF99-994B-A42D-178107D1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602"/>
            <a:ext cx="26797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8AA29-F5B0-AF4B-8410-A6AA0C24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237895"/>
            <a:ext cx="9906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37024" y="4048058"/>
            <a:ext cx="17550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Join Na Team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 Hebrew" charset="-79"/>
              <a:cs typeface="Arial Hebrew" charset="-79"/>
              <a:sym typeface="+mn-lt"/>
            </a:endParaRPr>
          </a:p>
        </p:txBody>
      </p:sp>
      <p:sp>
        <p:nvSpPr>
          <p:cNvPr id="34" name="Title 4"/>
          <p:cNvSpPr txBox="1">
            <a:spLocks/>
          </p:cNvSpPr>
          <p:nvPr/>
        </p:nvSpPr>
        <p:spPr>
          <a:xfrm>
            <a:off x="1526885" y="43520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E18E9F-5551-384C-8E92-ADD9C08F9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3" y="1321602"/>
            <a:ext cx="3543300" cy="201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B3712B-8000-794C-876F-6D129DA245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133" y="572703"/>
            <a:ext cx="9561966" cy="55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37024" y="4048058"/>
            <a:ext cx="17550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Join Na Team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 Hebrew" charset="-79"/>
              <a:cs typeface="Arial Hebrew" charset="-79"/>
              <a:sym typeface="+mn-lt"/>
            </a:endParaRPr>
          </a:p>
        </p:txBody>
      </p:sp>
      <p:sp>
        <p:nvSpPr>
          <p:cNvPr id="34" name="Title 4"/>
          <p:cNvSpPr txBox="1">
            <a:spLocks/>
          </p:cNvSpPr>
          <p:nvPr/>
        </p:nvSpPr>
        <p:spPr>
          <a:xfrm>
            <a:off x="1526885" y="43520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B297F-1A58-5E46-9CF2-E438F82D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41" y="224266"/>
            <a:ext cx="7683500" cy="1866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BFEEDE-349C-9C46-A6D3-B8C6414E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02" y="64302"/>
            <a:ext cx="3619500" cy="20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19CE9D-F3AA-7249-95F8-67AD347A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98" y="3082176"/>
            <a:ext cx="1612900" cy="180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35A9F-00E9-9348-A685-F8527524D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191" y="2761048"/>
            <a:ext cx="8026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37024" y="4048058"/>
            <a:ext cx="17550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Join Na Team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 Hebrew" charset="-79"/>
              <a:cs typeface="Arial Hebrew" charset="-79"/>
              <a:sym typeface="+mn-lt"/>
            </a:endParaRPr>
          </a:p>
        </p:txBody>
      </p:sp>
      <p:sp>
        <p:nvSpPr>
          <p:cNvPr id="34" name="Title 4"/>
          <p:cNvSpPr txBox="1">
            <a:spLocks/>
          </p:cNvSpPr>
          <p:nvPr/>
        </p:nvSpPr>
        <p:spPr>
          <a:xfrm>
            <a:off x="1526885" y="43520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Why OSRM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54B65D9-9AB2-5943-80E2-905421849E8B}"/>
              </a:ext>
            </a:extLst>
          </p:cNvPr>
          <p:cNvSpPr txBox="1">
            <a:spLocks/>
          </p:cNvSpPr>
          <p:nvPr/>
        </p:nvSpPr>
        <p:spPr>
          <a:xfrm>
            <a:off x="447397" y="1321602"/>
            <a:ext cx="10420339" cy="3985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Work with community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          - A different view on same problem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          - Advanced strategy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	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Popular algorithm for cloud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       - CRP/MLD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       - Hidden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markov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map matching 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Characteristics -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384048"/>
            <a:ext cx="11030543" cy="4371403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EB7A5-7267-F74E-890E-D6A889BF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04" y="1239061"/>
            <a:ext cx="7014043" cy="5673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3B625-3F14-7D45-8A1A-297A6CC15408}"/>
              </a:ext>
            </a:extLst>
          </p:cNvPr>
          <p:cNvSpPr txBox="1"/>
          <p:nvPr/>
        </p:nvSpPr>
        <p:spPr>
          <a:xfrm>
            <a:off x="7936703" y="2204750"/>
            <a:ext cx="1694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1 Origin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DC251-1A50-7141-ADE3-839E71631A0B}"/>
              </a:ext>
            </a:extLst>
          </p:cNvPr>
          <p:cNvSpPr txBox="1"/>
          <p:nvPr/>
        </p:nvSpPr>
        <p:spPr>
          <a:xfrm>
            <a:off x="10460070" y="2560336"/>
            <a:ext cx="15484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0.127</a:t>
            </a:r>
          </a:p>
          <a:p>
            <a:pPr algn="ctr"/>
            <a:r>
              <a:rPr lang="en-US" sz="3200" b="1" dirty="0"/>
              <a:t>seconds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2A489-2800-A149-824A-15AC22DAF421}"/>
              </a:ext>
            </a:extLst>
          </p:cNvPr>
          <p:cNvSpPr txBox="1"/>
          <p:nvPr/>
        </p:nvSpPr>
        <p:spPr>
          <a:xfrm>
            <a:off x="7009819" y="3369054"/>
            <a:ext cx="3548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60 Destinations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(radius 15 km)</a:t>
            </a:r>
          </a:p>
        </p:txBody>
      </p:sp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D92DCF32-C020-BD46-B620-F8689A3E4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1084" y="1304144"/>
            <a:ext cx="1283732" cy="1283732"/>
          </a:xfrm>
          <a:prstGeom prst="rect">
            <a:avLst/>
          </a:prstGeom>
        </p:spPr>
      </p:pic>
      <p:cxnSp>
        <p:nvCxnSpPr>
          <p:cNvPr id="13" name="Straight Arrow Connector 12" descr="teo&#10;">
            <a:extLst>
              <a:ext uri="{FF2B5EF4-FFF2-40B4-BE49-F238E27FC236}">
                <a16:creationId xmlns:a16="http://schemas.microsoft.com/office/drawing/2014/main" id="{BFE58E91-3C72-A643-8A4A-8B70C98E70D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8784050" y="2851081"/>
            <a:ext cx="1" cy="5179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6D5FD6-8AB4-3049-A134-E4584FB6E324}"/>
              </a:ext>
            </a:extLst>
          </p:cNvPr>
          <p:cNvSpPr txBox="1"/>
          <p:nvPr/>
        </p:nvSpPr>
        <p:spPr>
          <a:xfrm>
            <a:off x="8743377" y="2824110"/>
            <a:ext cx="45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to</a:t>
            </a:r>
            <a:endParaRPr lang="en-US" sz="2400" dirty="0"/>
          </a:p>
        </p:txBody>
      </p:sp>
      <p:sp>
        <p:nvSpPr>
          <p:cNvPr id="15" name="Equal 14">
            <a:extLst>
              <a:ext uri="{FF2B5EF4-FFF2-40B4-BE49-F238E27FC236}">
                <a16:creationId xmlns:a16="http://schemas.microsoft.com/office/drawing/2014/main" id="{FDBD959D-D473-7946-B6FB-3E5CDE87E3FD}"/>
              </a:ext>
            </a:extLst>
          </p:cNvPr>
          <p:cNvSpPr/>
          <p:nvPr/>
        </p:nvSpPr>
        <p:spPr>
          <a:xfrm>
            <a:off x="9593131" y="2974203"/>
            <a:ext cx="872132" cy="246244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63746DD4-2622-3C42-9933-A47A004249E3}"/>
              </a:ext>
            </a:extLst>
          </p:cNvPr>
          <p:cNvSpPr/>
          <p:nvPr/>
        </p:nvSpPr>
        <p:spPr>
          <a:xfrm rot="20014607">
            <a:off x="2869262" y="1850681"/>
            <a:ext cx="1407582" cy="304800"/>
          </a:xfrm>
          <a:prstGeom prst="notchedRightArrow">
            <a:avLst>
              <a:gd name="adj1" fmla="val 33336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Notched Right Arrow 16">
            <a:extLst>
              <a:ext uri="{FF2B5EF4-FFF2-40B4-BE49-F238E27FC236}">
                <a16:creationId xmlns:a16="http://schemas.microsoft.com/office/drawing/2014/main" id="{6C0A3281-09CA-5E41-8C74-02262C7A9DBF}"/>
              </a:ext>
            </a:extLst>
          </p:cNvPr>
          <p:cNvSpPr/>
          <p:nvPr/>
        </p:nvSpPr>
        <p:spPr>
          <a:xfrm rot="1757154">
            <a:off x="2695408" y="2987274"/>
            <a:ext cx="1894409" cy="304800"/>
          </a:xfrm>
          <a:prstGeom prst="notchedRightArrow">
            <a:avLst>
              <a:gd name="adj1" fmla="val 33336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BBD5814B-4C4D-E74F-B95C-A494EEBB80C8}"/>
              </a:ext>
            </a:extLst>
          </p:cNvPr>
          <p:cNvSpPr/>
          <p:nvPr/>
        </p:nvSpPr>
        <p:spPr>
          <a:xfrm rot="10800000">
            <a:off x="1729219" y="2170328"/>
            <a:ext cx="863729" cy="304800"/>
          </a:xfrm>
          <a:prstGeom prst="notchedRightArrow">
            <a:avLst>
              <a:gd name="adj1" fmla="val 33336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otched Right Arrow 18">
            <a:extLst>
              <a:ext uri="{FF2B5EF4-FFF2-40B4-BE49-F238E27FC236}">
                <a16:creationId xmlns:a16="http://schemas.microsoft.com/office/drawing/2014/main" id="{563BF9C6-A7AC-724C-AC7A-AFAC44415F34}"/>
              </a:ext>
            </a:extLst>
          </p:cNvPr>
          <p:cNvSpPr/>
          <p:nvPr/>
        </p:nvSpPr>
        <p:spPr>
          <a:xfrm rot="7348543">
            <a:off x="1623242" y="2986569"/>
            <a:ext cx="1408686" cy="304800"/>
          </a:xfrm>
          <a:prstGeom prst="notchedRightArrow">
            <a:avLst>
              <a:gd name="adj1" fmla="val 33336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Algorithms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CA8CF0-B0D5-8C47-88A7-9DD93FBEF0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6000" y="1237222"/>
          <a:ext cx="113400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588">
                  <a:extLst>
                    <a:ext uri="{9D8B030D-6E8A-4147-A177-3AD203B41FA5}">
                      <a16:colId xmlns:a16="http://schemas.microsoft.com/office/drawing/2014/main" val="878914161"/>
                    </a:ext>
                  </a:extLst>
                </a:gridCol>
                <a:gridCol w="3943620">
                  <a:extLst>
                    <a:ext uri="{9D8B030D-6E8A-4147-A177-3AD203B41FA5}">
                      <a16:colId xmlns:a16="http://schemas.microsoft.com/office/drawing/2014/main" val="3138823186"/>
                    </a:ext>
                  </a:extLst>
                </a:gridCol>
                <a:gridCol w="4264792">
                  <a:extLst>
                    <a:ext uri="{9D8B030D-6E8A-4147-A177-3AD203B41FA5}">
                      <a16:colId xmlns:a16="http://schemas.microsoft.com/office/drawing/2014/main" val="1559839480"/>
                    </a:ext>
                  </a:extLst>
                </a:gridCol>
              </a:tblGrid>
              <a:tr h="4038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Contraction Hierarchies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Multi-Level Dijkstra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(MLD)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197478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Customizable Route Planning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99848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Pre-processing</a:t>
                      </a:r>
                    </a:p>
                    <a:p>
                      <a:r>
                        <a:rPr lang="en-US" sz="2400" dirty="0"/>
                        <a:t>(i.e. data compilation)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Very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97158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Extremely 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838718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Dynamic data injection</a:t>
                      </a:r>
                    </a:p>
                    <a:p>
                      <a:r>
                        <a:rPr lang="en-US" sz="2400" dirty="0"/>
                        <a:t>(e.g. traffic)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</a:t>
                      </a:r>
                    </a:p>
                    <a:p>
                      <a:r>
                        <a:rPr lang="en-US" sz="2400" dirty="0"/>
                        <a:t>(too slow)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FF0000"/>
                          </a:solidFill>
                        </a:rPr>
                        <a:t>Minutes per injection(customize)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505596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Processing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 err="1"/>
                        <a:t>osrm</a:t>
                      </a:r>
                      <a:r>
                        <a:rPr lang="en-US" sz="2400" b="0" dirty="0"/>
                        <a:t>-extract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 err="1"/>
                        <a:t>osrm</a:t>
                      </a:r>
                      <a:r>
                        <a:rPr lang="en-US" sz="2400" b="1" dirty="0"/>
                        <a:t>-contract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 err="1"/>
                        <a:t>osrm</a:t>
                      </a:r>
                      <a:r>
                        <a:rPr lang="en-US" sz="2400" b="0" dirty="0"/>
                        <a:t>-routed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 err="1"/>
                        <a:t>osrm</a:t>
                      </a:r>
                      <a:r>
                        <a:rPr lang="en-US" sz="2400" b="0" dirty="0"/>
                        <a:t>-extract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 err="1"/>
                        <a:t>osrm</a:t>
                      </a:r>
                      <a:r>
                        <a:rPr lang="en-US" sz="2400" b="1" dirty="0"/>
                        <a:t>-partition</a:t>
                      </a:r>
                      <a:r>
                        <a:rPr lang="en-US" sz="2400" dirty="0"/>
                        <a:t>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 err="1"/>
                        <a:t>osrm</a:t>
                      </a:r>
                      <a:r>
                        <a:rPr lang="en-US" sz="2400" b="1" dirty="0"/>
                        <a:t>-customize</a:t>
                      </a:r>
                      <a:r>
                        <a:rPr lang="en-US" sz="2400" dirty="0"/>
                        <a:t> </a:t>
                      </a:r>
                      <a:endParaRPr lang="en-US" sz="2400" b="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 err="1"/>
                        <a:t>osrm</a:t>
                      </a:r>
                      <a:r>
                        <a:rPr lang="en-US" sz="2400" b="0" dirty="0"/>
                        <a:t>-routed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1742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E1CE05-5A99-8A4B-9BE9-C0E9DF08D445}"/>
              </a:ext>
            </a:extLst>
          </p:cNvPr>
          <p:cNvSpPr txBox="1"/>
          <p:nvPr/>
        </p:nvSpPr>
        <p:spPr>
          <a:xfrm>
            <a:off x="426000" y="6218860"/>
            <a:ext cx="609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We’re focusing on the </a:t>
            </a:r>
            <a:r>
              <a:rPr lang="en-US" sz="2800" b="1" dirty="0"/>
              <a:t>MLD</a:t>
            </a:r>
            <a:r>
              <a:rPr lang="en-US" sz="2800" dirty="0"/>
              <a:t> algorithm.</a:t>
            </a:r>
          </a:p>
        </p:txBody>
      </p:sp>
    </p:spTree>
    <p:extLst>
      <p:ext uri="{BB962C8B-B14F-4D97-AF65-F5344CB8AC3E}">
        <p14:creationId xmlns:p14="http://schemas.microsoft.com/office/powerpoint/2010/main" val="11661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73200" y="505404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Customizable Route Planning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861843"/>
            <a:ext cx="2653469" cy="325008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</p:spTree>
    <p:extLst>
      <p:ext uri="{BB962C8B-B14F-4D97-AF65-F5344CB8AC3E}">
        <p14:creationId xmlns:p14="http://schemas.microsoft.com/office/powerpoint/2010/main" val="398589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73200" y="505404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How to calculate route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861843"/>
            <a:ext cx="2653469" cy="325008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E1F99-4F31-4A4D-9639-572772ED79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384" y="1391801"/>
            <a:ext cx="5251231" cy="51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73200" y="505404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Thomas Guide</a:t>
            </a:r>
            <a:endParaRPr lang="en-US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861843"/>
            <a:ext cx="2653469" cy="325008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5" name="Picture 2" descr="21 &#10;LO 46 &#10;OCEAB &#10;KEY TO &#10;MAP SECTIONS &#10;LOS ANGELES &#10;AND VICINITY &#10;79 ">
            <a:extLst>
              <a:ext uri="{FF2B5EF4-FFF2-40B4-BE49-F238E27FC236}">
                <a16:creationId xmlns:a16="http://schemas.microsoft.com/office/drawing/2014/main" id="{DBDC5B47-4362-EB43-AD75-1ADDCF3F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428095"/>
            <a:ext cx="4680144" cy="445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56543-5188-1C41-A39D-AF6DC2FC57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883" y="1391802"/>
            <a:ext cx="5060306" cy="449554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4E1B2DB-0AA6-D44D-80CF-BAAF2972EA4E}"/>
              </a:ext>
            </a:extLst>
          </p:cNvPr>
          <p:cNvSpPr/>
          <p:nvPr/>
        </p:nvSpPr>
        <p:spPr bwMode="gray">
          <a:xfrm rot="504944">
            <a:off x="2533154" y="2500961"/>
            <a:ext cx="4113037" cy="666974"/>
          </a:xfrm>
          <a:prstGeom prst="rightArrow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1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49056" y="42009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Partition the 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581024" y="1749828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E6E4B-57FF-C34F-BE83-519F6A928916}"/>
              </a:ext>
            </a:extLst>
          </p:cNvPr>
          <p:cNvGrpSpPr/>
          <p:nvPr/>
        </p:nvGrpSpPr>
        <p:grpSpPr>
          <a:xfrm>
            <a:off x="502086" y="1919105"/>
            <a:ext cx="5292725" cy="4248150"/>
            <a:chOff x="352357" y="1229502"/>
            <a:chExt cx="5292725" cy="4248150"/>
          </a:xfrm>
        </p:grpSpPr>
        <p:pic>
          <p:nvPicPr>
            <p:cNvPr id="6" name="Picture 91">
              <a:extLst>
                <a:ext uri="{FF2B5EF4-FFF2-40B4-BE49-F238E27FC236}">
                  <a16:creationId xmlns:a16="http://schemas.microsoft.com/office/drawing/2014/main" id="{599AA9A5-CECB-D549-9D6B-F9840A2A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2" y="1445402"/>
              <a:ext cx="4752975" cy="386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68">
              <a:extLst>
                <a:ext uri="{FF2B5EF4-FFF2-40B4-BE49-F238E27FC236}">
                  <a16:creationId xmlns:a16="http://schemas.microsoft.com/office/drawing/2014/main" id="{718843CD-EB32-2A42-8954-AA9F01D71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2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9">
              <a:extLst>
                <a:ext uri="{FF2B5EF4-FFF2-40B4-BE49-F238E27FC236}">
                  <a16:creationId xmlns:a16="http://schemas.microsoft.com/office/drawing/2014/main" id="{3EB8E06A-0E85-3B43-92D2-161E941A9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0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60A7CA2E-5E68-9942-989F-12B2F2735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48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1">
              <a:extLst>
                <a:ext uri="{FF2B5EF4-FFF2-40B4-BE49-F238E27FC236}">
                  <a16:creationId xmlns:a16="http://schemas.microsoft.com/office/drawing/2014/main" id="{EE26D57C-8565-D045-8B47-B6A4AE218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6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72">
              <a:extLst>
                <a:ext uri="{FF2B5EF4-FFF2-40B4-BE49-F238E27FC236}">
                  <a16:creationId xmlns:a16="http://schemas.microsoft.com/office/drawing/2014/main" id="{EA5D7E50-7B53-694A-AD16-CF9DFE460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73">
              <a:extLst>
                <a:ext uri="{FF2B5EF4-FFF2-40B4-BE49-F238E27FC236}">
                  <a16:creationId xmlns:a16="http://schemas.microsoft.com/office/drawing/2014/main" id="{382BCCA7-B790-EE4D-BC37-2D1AD25CE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1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74">
              <a:extLst>
                <a:ext uri="{FF2B5EF4-FFF2-40B4-BE49-F238E27FC236}">
                  <a16:creationId xmlns:a16="http://schemas.microsoft.com/office/drawing/2014/main" id="{2E992EAC-7AD8-6340-BC50-85BB9B1BC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75">
              <a:extLst>
                <a:ext uri="{FF2B5EF4-FFF2-40B4-BE49-F238E27FC236}">
                  <a16:creationId xmlns:a16="http://schemas.microsoft.com/office/drawing/2014/main" id="{09EE597D-74E3-5541-A686-548424FC2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4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76">
              <a:extLst>
                <a:ext uri="{FF2B5EF4-FFF2-40B4-BE49-F238E27FC236}">
                  <a16:creationId xmlns:a16="http://schemas.microsoft.com/office/drawing/2014/main" id="{7CDA34A0-1E82-F044-9005-37EFC9A1F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2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77">
              <a:extLst>
                <a:ext uri="{FF2B5EF4-FFF2-40B4-BE49-F238E27FC236}">
                  <a16:creationId xmlns:a16="http://schemas.microsoft.com/office/drawing/2014/main" id="{8D00D197-74EB-8B4C-923D-4AB4B574A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9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8">
              <a:extLst>
                <a:ext uri="{FF2B5EF4-FFF2-40B4-BE49-F238E27FC236}">
                  <a16:creationId xmlns:a16="http://schemas.microsoft.com/office/drawing/2014/main" id="{0BB04B69-A58E-A14D-86A5-A3ECF6E46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79">
              <a:extLst>
                <a:ext uri="{FF2B5EF4-FFF2-40B4-BE49-F238E27FC236}">
                  <a16:creationId xmlns:a16="http://schemas.microsoft.com/office/drawing/2014/main" id="{FE4A96E9-157D-BE4A-AAAC-D22808ECD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2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80">
              <a:extLst>
                <a:ext uri="{FF2B5EF4-FFF2-40B4-BE49-F238E27FC236}">
                  <a16:creationId xmlns:a16="http://schemas.microsoft.com/office/drawing/2014/main" id="{B6BDD23B-A327-1A45-9E9C-744BDFD7F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4454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81">
              <a:extLst>
                <a:ext uri="{FF2B5EF4-FFF2-40B4-BE49-F238E27FC236}">
                  <a16:creationId xmlns:a16="http://schemas.microsoft.com/office/drawing/2014/main" id="{5DC0B355-50F0-1845-B8B5-28EA89AF0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8772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82">
              <a:extLst>
                <a:ext uri="{FF2B5EF4-FFF2-40B4-BE49-F238E27FC236}">
                  <a16:creationId xmlns:a16="http://schemas.microsoft.com/office/drawing/2014/main" id="{E316D2E4-F768-4E41-A7FF-747DA6678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3090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83">
              <a:extLst>
                <a:ext uri="{FF2B5EF4-FFF2-40B4-BE49-F238E27FC236}">
                  <a16:creationId xmlns:a16="http://schemas.microsoft.com/office/drawing/2014/main" id="{68C4C56F-D924-9647-8039-EFD2EB45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7408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84">
              <a:extLst>
                <a:ext uri="{FF2B5EF4-FFF2-40B4-BE49-F238E27FC236}">
                  <a16:creationId xmlns:a16="http://schemas.microsoft.com/office/drawing/2014/main" id="{CF4EA523-F540-A14E-B77D-7B3B38A2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174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85">
              <a:extLst>
                <a:ext uri="{FF2B5EF4-FFF2-40B4-BE49-F238E27FC236}">
                  <a16:creationId xmlns:a16="http://schemas.microsoft.com/office/drawing/2014/main" id="{F67E04B5-1632-FD45-B517-B3134367F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6059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86">
              <a:extLst>
                <a:ext uri="{FF2B5EF4-FFF2-40B4-BE49-F238E27FC236}">
                  <a16:creationId xmlns:a16="http://schemas.microsoft.com/office/drawing/2014/main" id="{FF74B6BE-2972-3F46-B2C7-77D7845DC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0377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87">
              <a:extLst>
                <a:ext uri="{FF2B5EF4-FFF2-40B4-BE49-F238E27FC236}">
                  <a16:creationId xmlns:a16="http://schemas.microsoft.com/office/drawing/2014/main" id="{6ABB7B81-CC93-D14C-A560-A7DCD3A3D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4695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8">
              <a:extLst>
                <a:ext uri="{FF2B5EF4-FFF2-40B4-BE49-F238E27FC236}">
                  <a16:creationId xmlns:a16="http://schemas.microsoft.com/office/drawing/2014/main" id="{C618148F-4FD0-3945-A5FB-AB0D66518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9013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89">
              <a:extLst>
                <a:ext uri="{FF2B5EF4-FFF2-40B4-BE49-F238E27FC236}">
                  <a16:creationId xmlns:a16="http://schemas.microsoft.com/office/drawing/2014/main" id="{87C0065B-B11E-144B-8DC8-BBDCD1CF6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5333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2FF61C6-8EA1-F24F-B962-19B6D8DD1F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3013" y="3466378"/>
            <a:ext cx="4528859" cy="29571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8E9819-48A2-F74B-9AF8-2850AD8EA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732" y="3350334"/>
            <a:ext cx="749300" cy="76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AD82E6-E525-3D4D-95A4-092DC9FF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636" y="910367"/>
            <a:ext cx="1781999" cy="18122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908E335-58CD-B64D-B5DE-3A4E6DE7CF80}"/>
              </a:ext>
            </a:extLst>
          </p:cNvPr>
          <p:cNvSpPr/>
          <p:nvPr/>
        </p:nvSpPr>
        <p:spPr bwMode="gray">
          <a:xfrm>
            <a:off x="7436190" y="1183847"/>
            <a:ext cx="1225834" cy="1225834"/>
          </a:xfrm>
          <a:prstGeom prst="rect">
            <a:avLst/>
          </a:prstGeom>
          <a:solidFill>
            <a:schemeClr val="accent4">
              <a:tint val="65000"/>
              <a:alpha val="45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231B70C-6FB2-1D46-8925-E4FCEB63C41A}"/>
              </a:ext>
            </a:extLst>
          </p:cNvPr>
          <p:cNvSpPr/>
          <p:nvPr/>
        </p:nvSpPr>
        <p:spPr bwMode="gray">
          <a:xfrm>
            <a:off x="9538425" y="1292628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Access Points</a:t>
            </a:r>
          </a:p>
        </p:txBody>
      </p:sp>
      <p:sp>
        <p:nvSpPr>
          <p:cNvPr id="34" name="Left Arrow 33">
            <a:extLst>
              <a:ext uri="{FF2B5EF4-FFF2-40B4-BE49-F238E27FC236}">
                <a16:creationId xmlns:a16="http://schemas.microsoft.com/office/drawing/2014/main" id="{21C125D9-0558-5E40-AA13-928DCB68234B}"/>
              </a:ext>
            </a:extLst>
          </p:cNvPr>
          <p:cNvSpPr/>
          <p:nvPr/>
        </p:nvSpPr>
        <p:spPr bwMode="gray">
          <a:xfrm>
            <a:off x="8943632" y="1522255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C4F52B-7931-8343-A372-A24FF4AAA9CE}"/>
              </a:ext>
            </a:extLst>
          </p:cNvPr>
          <p:cNvSpPr/>
          <p:nvPr/>
        </p:nvSpPr>
        <p:spPr bwMode="gray">
          <a:xfrm>
            <a:off x="8877719" y="368330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Access Points</a:t>
            </a:r>
          </a:p>
        </p:txBody>
      </p:sp>
      <p:sp>
        <p:nvSpPr>
          <p:cNvPr id="36" name="Left Arrow 35">
            <a:extLst>
              <a:ext uri="{FF2B5EF4-FFF2-40B4-BE49-F238E27FC236}">
                <a16:creationId xmlns:a16="http://schemas.microsoft.com/office/drawing/2014/main" id="{8A8AEA3E-12A1-A64B-AAE7-DCF6C32A8EB1}"/>
              </a:ext>
            </a:extLst>
          </p:cNvPr>
          <p:cNvSpPr/>
          <p:nvPr/>
        </p:nvSpPr>
        <p:spPr bwMode="gray">
          <a:xfrm rot="20409005">
            <a:off x="8274937" y="742040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3086800-C162-9D4C-8627-2D0B2A34FFB3}"/>
              </a:ext>
            </a:extLst>
          </p:cNvPr>
          <p:cNvSpPr/>
          <p:nvPr/>
        </p:nvSpPr>
        <p:spPr bwMode="gray">
          <a:xfrm>
            <a:off x="4942909" y="949028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Access Points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4374D8DB-4193-4A44-9C6F-38644D51374A}"/>
              </a:ext>
            </a:extLst>
          </p:cNvPr>
          <p:cNvSpPr/>
          <p:nvPr/>
        </p:nvSpPr>
        <p:spPr bwMode="gray">
          <a:xfrm rot="10800000">
            <a:off x="6538743" y="1156652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A26DB3-2E4F-D640-A9A2-9E13D9238361}"/>
              </a:ext>
            </a:extLst>
          </p:cNvPr>
          <p:cNvSpPr txBox="1"/>
          <p:nvPr/>
        </p:nvSpPr>
        <p:spPr bwMode="gray">
          <a:xfrm>
            <a:off x="4945648" y="2891846"/>
            <a:ext cx="7475098" cy="56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3000" b="0" dirty="0">
                <a:solidFill>
                  <a:schemeClr val="tx2"/>
                </a:solidFill>
                <a:highlight>
                  <a:srgbClr val="FF0000"/>
                </a:highlight>
                <a:latin typeface="Avenir Book" charset="0"/>
                <a:ea typeface="Avenir Book" charset="0"/>
                <a:cs typeface="Avenir Book" charset="0"/>
              </a:rPr>
              <a:t>Keep update cost between access points</a:t>
            </a:r>
          </a:p>
        </p:txBody>
      </p:sp>
    </p:spTree>
    <p:extLst>
      <p:ext uri="{BB962C8B-B14F-4D97-AF65-F5344CB8AC3E}">
        <p14:creationId xmlns:p14="http://schemas.microsoft.com/office/powerpoint/2010/main" val="6739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02107 L 0.36002 -0.287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0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idx="4294967295"/>
          </p:nvPr>
        </p:nvSpPr>
        <p:spPr>
          <a:xfrm>
            <a:off x="336560" y="1703151"/>
            <a:ext cx="10420339" cy="3985129"/>
          </a:xfrm>
          <a:prstGeom prst="rect">
            <a:avLst/>
          </a:prstGeom>
        </p:spPr>
        <p:txBody>
          <a:bodyPr/>
          <a:lstStyle/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What’s OSRM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Why OSRM</a:t>
            </a:r>
          </a:p>
          <a:p>
            <a:endParaRPr lang="en-US" sz="2400" dirty="0"/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What’s happening &amp; next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79378" y="42171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Customizable Route planning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196" y="1189280"/>
            <a:ext cx="6200634" cy="886396"/>
          </a:xfrm>
        </p:spPr>
        <p:txBody>
          <a:bodyPr/>
          <a:lstStyle/>
          <a:p>
            <a:r>
              <a:rPr lang="en-US" sz="2400" b="1" dirty="0"/>
              <a:t>Step 1: Graph preprocessing</a:t>
            </a:r>
          </a:p>
          <a:p>
            <a:r>
              <a:rPr lang="en-US" sz="2400" b="1" dirty="0"/>
              <a:t>            Graph partition, preprocessing, hours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84317F9-7609-4C41-8357-F125F497CE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480" y="23158"/>
            <a:ext cx="4829320" cy="3804170"/>
          </a:xfrm>
          <a:prstGeom prst="rect">
            <a:avLst/>
          </a:prstGeom>
        </p:spPr>
      </p:pic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FA6EF2AA-D0C0-1B45-BE4A-488A3EADC3C3}"/>
              </a:ext>
            </a:extLst>
          </p:cNvPr>
          <p:cNvSpPr txBox="1">
            <a:spLocks/>
          </p:cNvSpPr>
          <p:nvPr/>
        </p:nvSpPr>
        <p:spPr>
          <a:xfrm>
            <a:off x="457197" y="2101322"/>
            <a:ext cx="6409720" cy="17035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Step 2: Customization</a:t>
            </a:r>
          </a:p>
          <a:p>
            <a:r>
              <a:rPr lang="en-US" sz="2400" b="1" dirty="0"/>
              <a:t>            Apply dynamic information with cost model</a:t>
            </a:r>
          </a:p>
          <a:p>
            <a:r>
              <a:rPr lang="en-US" sz="2400" b="1" dirty="0"/>
              <a:t>            Each round of traffic update, seconds</a:t>
            </a:r>
          </a:p>
          <a:p>
            <a:r>
              <a:rPr lang="en-US" b="1" dirty="0"/>
              <a:t>   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B4A59AC-AADD-6B47-9A3C-12E2B84B4A76}"/>
              </a:ext>
            </a:extLst>
          </p:cNvPr>
          <p:cNvSpPr txBox="1">
            <a:spLocks/>
          </p:cNvSpPr>
          <p:nvPr/>
        </p:nvSpPr>
        <p:spPr>
          <a:xfrm>
            <a:off x="457196" y="4009987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Step 3: Query</a:t>
            </a:r>
          </a:p>
          <a:p>
            <a:r>
              <a:rPr lang="en-US" sz="2400" b="1" dirty="0"/>
              <a:t>            Real time, per request, </a:t>
            </a:r>
            <a:r>
              <a:rPr lang="en-US" sz="2400" b="1" dirty="0" err="1"/>
              <a:t>mili</a:t>
            </a:r>
            <a:r>
              <a:rPr lang="en-US" sz="2400" b="1" dirty="0"/>
              <a:t>-seconds</a:t>
            </a:r>
          </a:p>
          <a:p>
            <a:r>
              <a:rPr lang="en-US" b="1" dirty="0"/>
              <a:t>   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18A505A-AA98-E049-B50E-141F6E7104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567" y="3686717"/>
            <a:ext cx="4076700" cy="2819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59A630-9136-BB42-AC5D-233225FAD3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4" y="5001193"/>
            <a:ext cx="6251249" cy="18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4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544486" y="469900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What’s the balanced-minimum cut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861843"/>
            <a:ext cx="11277600" cy="443654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FEB8CF9-A448-734C-AF3D-939C6AD96B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760" y="1319043"/>
            <a:ext cx="3752342" cy="5046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E771-1422-B24A-97CE-C98DFD086B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447" y="1428095"/>
            <a:ext cx="4825982" cy="41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Max Flow Min 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F122F-DA89-3C46-9EDB-15E6FB565E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3" y="893579"/>
            <a:ext cx="11159266" cy="593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119C1B-1547-8345-9F25-29CCF1C416D1}"/>
              </a:ext>
            </a:extLst>
          </p:cNvPr>
          <p:cNvSpPr/>
          <p:nvPr/>
        </p:nvSpPr>
        <p:spPr bwMode="gray">
          <a:xfrm>
            <a:off x="-197917" y="2797111"/>
            <a:ext cx="2817845" cy="263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C05AD-A3B3-2542-9EC1-89AF64E8193C}"/>
              </a:ext>
            </a:extLst>
          </p:cNvPr>
          <p:cNvSpPr/>
          <p:nvPr/>
        </p:nvSpPr>
        <p:spPr bwMode="gray">
          <a:xfrm>
            <a:off x="8999180" y="4256668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9B53B3-BA98-0F46-9690-888059A4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072" y="1053259"/>
            <a:ext cx="7518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23AB1-1F2E-E542-97F7-4220AD63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6" y="1708150"/>
            <a:ext cx="11315700" cy="34417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FC73E6FB-A910-9947-9006-0B25A130B759}"/>
              </a:ext>
            </a:extLst>
          </p:cNvPr>
          <p:cNvSpPr txBox="1">
            <a:spLocks/>
          </p:cNvSpPr>
          <p:nvPr/>
        </p:nvSpPr>
        <p:spPr>
          <a:xfrm>
            <a:off x="1544486" y="469900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Try different cut to find minimum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4D4512-8D48-E245-B7A1-FC3538022EC9}"/>
              </a:ext>
            </a:extLst>
          </p:cNvPr>
          <p:cNvSpPr/>
          <p:nvPr/>
        </p:nvSpPr>
        <p:spPr bwMode="gray">
          <a:xfrm>
            <a:off x="535686" y="1870518"/>
            <a:ext cx="3219450" cy="3189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8AADA8-A7CE-5341-BC78-CAFCE21B1A0E}"/>
              </a:ext>
            </a:extLst>
          </p:cNvPr>
          <p:cNvSpPr/>
          <p:nvPr/>
        </p:nvSpPr>
        <p:spPr bwMode="gray">
          <a:xfrm>
            <a:off x="3988220" y="1846611"/>
            <a:ext cx="3219450" cy="3189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05CCA-D956-574E-9B59-38C45B247D44}"/>
              </a:ext>
            </a:extLst>
          </p:cNvPr>
          <p:cNvSpPr/>
          <p:nvPr/>
        </p:nvSpPr>
        <p:spPr bwMode="gray">
          <a:xfrm>
            <a:off x="7809694" y="1870518"/>
            <a:ext cx="3219450" cy="3189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7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05467" y="45296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Partition graph of US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861843"/>
            <a:ext cx="11277600" cy="443654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884F7-AA22-514D-8472-47534E3C38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2" y="1399735"/>
            <a:ext cx="9144000" cy="4225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5B0AE-E332-6E45-9BF9-071F5DAC98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2" y="1446390"/>
            <a:ext cx="9144000" cy="4124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B4ABC8-14AE-3D46-B497-248B744D38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2" y="1399735"/>
            <a:ext cx="9144000" cy="4002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529B78-B5C2-8746-95C3-73EFD76AE3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2" y="1429630"/>
            <a:ext cx="9144000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73200" y="505404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Offboard matching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</p:spTree>
    <p:extLst>
      <p:ext uri="{BB962C8B-B14F-4D97-AF65-F5344CB8AC3E}">
        <p14:creationId xmlns:p14="http://schemas.microsoft.com/office/powerpoint/2010/main" val="409697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EE8-847C-3F40-AAD2-B3A6826B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299" y="981092"/>
            <a:ext cx="3069714" cy="1624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HMM Map Matching through noise and sparseness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DC2C39-B40B-462B-89B4-8C00FBAF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299" y="3143896"/>
            <a:ext cx="3069714" cy="2733012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Valhalla</a:t>
            </a:r>
          </a:p>
          <a:p>
            <a:r>
              <a:rPr lang="en-US" sz="1700" dirty="0">
                <a:solidFill>
                  <a:schemeClr val="tx1"/>
                </a:solidFill>
              </a:rPr>
              <a:t>OSRM</a:t>
            </a:r>
          </a:p>
          <a:p>
            <a:r>
              <a:rPr lang="en-US" sz="1700" dirty="0" err="1">
                <a:solidFill>
                  <a:schemeClr val="tx1"/>
                </a:solidFill>
              </a:rPr>
              <a:t>GraphHooper</a:t>
            </a:r>
            <a:endParaRPr lang="en-US" sz="17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 err="1">
                <a:solidFill>
                  <a:schemeClr val="tx1"/>
                </a:solidFill>
              </a:rPr>
              <a:t>Telenav</a:t>
            </a:r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UBER</a:t>
            </a:r>
          </a:p>
          <a:p>
            <a:r>
              <a:rPr lang="en-US" sz="1700" dirty="0">
                <a:solidFill>
                  <a:schemeClr val="tx1"/>
                </a:solidFill>
              </a:rPr>
              <a:t>LYFT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731D7929-8353-DE49-93CD-FBF966113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25" y="1179311"/>
            <a:ext cx="4906588" cy="43423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264-A13E-B743-8B09-2A660445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2650" y="6356351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2/27/20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E530B-D5E9-DF49-90C3-75398C87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4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4" y="2010601"/>
            <a:ext cx="4518008" cy="23919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533" y="1813154"/>
            <a:ext cx="3831849" cy="3155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6393" y="1813154"/>
            <a:ext cx="4170048" cy="2860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035308-D82C-0D4F-AB05-8B6B05E9E6B1}"/>
              </a:ext>
            </a:extLst>
          </p:cNvPr>
          <p:cNvSpPr txBox="1">
            <a:spLocks/>
          </p:cNvSpPr>
          <p:nvPr/>
        </p:nvSpPr>
        <p:spPr>
          <a:xfrm>
            <a:off x="301961" y="4960064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Noise &amp; Sparseness</a:t>
            </a:r>
            <a:endParaRPr lang="en-US" b="1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3B3E826-0B21-5240-9D17-AB5312F9822C}"/>
              </a:ext>
            </a:extLst>
          </p:cNvPr>
          <p:cNvSpPr txBox="1">
            <a:spLocks/>
          </p:cNvSpPr>
          <p:nvPr/>
        </p:nvSpPr>
        <p:spPr>
          <a:xfrm>
            <a:off x="4782064" y="4956911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Missing GPS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25CC4-C345-6742-94AE-4A05EAF84658}"/>
              </a:ext>
            </a:extLst>
          </p:cNvPr>
          <p:cNvSpPr txBox="1">
            <a:spLocks/>
          </p:cNvSpPr>
          <p:nvPr/>
        </p:nvSpPr>
        <p:spPr>
          <a:xfrm>
            <a:off x="8613913" y="4956911"/>
            <a:ext cx="3276128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Wrong/Complex Map Data</a:t>
            </a:r>
          </a:p>
        </p:txBody>
      </p:sp>
    </p:spTree>
    <p:extLst>
      <p:ext uri="{BB962C8B-B14F-4D97-AF65-F5344CB8AC3E}">
        <p14:creationId xmlns:p14="http://schemas.microsoft.com/office/powerpoint/2010/main" val="40512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264-A13E-B743-8B09-2A660445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2650" y="6356351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2/27/20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E530B-D5E9-DF49-90C3-75398C87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6FE4F-1A6C-C14F-A523-8CBC534832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58" y="-136524"/>
            <a:ext cx="989044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D3DB54E-DD31-794B-AA60-5DB578EA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1362C6-E695-3A45-BBEF-345AB67E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31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264-A13E-B743-8B09-2A660445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2650" y="6356351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2/27/20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E530B-D5E9-DF49-90C3-75398C87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3DB54E-DD31-794B-AA60-5DB578EA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18EE753-43AF-274B-8B6C-C07E14F33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1" y="136524"/>
            <a:ext cx="10188014" cy="65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659467" y="463821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What is OSRM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39181-B8EB-8F46-98A2-4E7A7A71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220" y="1020389"/>
            <a:ext cx="3663015" cy="366301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EDC308-0430-2642-96BE-228CAE476D23}"/>
              </a:ext>
            </a:extLst>
          </p:cNvPr>
          <p:cNvSpPr txBox="1">
            <a:spLocks/>
          </p:cNvSpPr>
          <p:nvPr/>
        </p:nvSpPr>
        <p:spPr>
          <a:xfrm>
            <a:off x="5777344" y="1731818"/>
            <a:ext cx="5827325" cy="4444130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r>
              <a:rPr lang="en-US" sz="3200" b="1" dirty="0" err="1"/>
              <a:t>osrm</a:t>
            </a:r>
            <a:r>
              <a:rPr lang="en-US" sz="3200" b="1" dirty="0"/>
              <a:t>-backend</a:t>
            </a:r>
          </a:p>
          <a:p>
            <a:pPr lvl="1"/>
            <a:r>
              <a:rPr lang="en-US" dirty="0"/>
              <a:t>High performance routing engine written in C++14 designed to run on OpenStreetMap data.</a:t>
            </a:r>
          </a:p>
          <a:p>
            <a:endParaRPr lang="en-US" b="1" dirty="0"/>
          </a:p>
          <a:p>
            <a:r>
              <a:rPr lang="en-US" dirty="0" err="1"/>
              <a:t>osrm</a:t>
            </a:r>
            <a:r>
              <a:rPr lang="en-US" dirty="0"/>
              <a:t>-frontend</a:t>
            </a:r>
            <a:endParaRPr lang="en-US" sz="3200" dirty="0"/>
          </a:p>
          <a:p>
            <a:pPr lvl="1"/>
            <a:r>
              <a:rPr lang="en-US" dirty="0"/>
              <a:t>The web frontend of </a:t>
            </a:r>
            <a:r>
              <a:rPr lang="en-US" dirty="0" err="1"/>
              <a:t>osrm</a:t>
            </a:r>
            <a:r>
              <a:rPr lang="en-US" dirty="0"/>
              <a:t>-backend, builds heavily on top of Leaflet.</a:t>
            </a:r>
          </a:p>
          <a:p>
            <a:pPr lvl="1"/>
            <a:r>
              <a:rPr lang="en-US" dirty="0"/>
              <a:t>The frontend served at </a:t>
            </a:r>
            <a:r>
              <a:rPr lang="en-US" dirty="0">
                <a:hlinkClick r:id="rId3"/>
              </a:rPr>
              <a:t>https://map.project-osrm.org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264-A13E-B743-8B09-2A660445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2650" y="6356351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2/27/20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E530B-D5E9-DF49-90C3-75398C87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3DB54E-DD31-794B-AA60-5DB578EA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1362C6-E695-3A45-BBEF-345AB67E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1B87A2-ACA9-8A45-80C3-65614E4A02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43" y="0"/>
            <a:ext cx="956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52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264-A13E-B743-8B09-2A660445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2650" y="6356351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2/27/20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E530B-D5E9-DF49-90C3-75398C87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3DB54E-DD31-794B-AA60-5DB578EA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1362C6-E695-3A45-BBEF-345AB67E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 descr="Map Matching + HMM: Transition Probability &#10;p(dt) — &#10;Here &#10;- Illzt - Zt+lllgreat circle - llxtr — &#10;Transition &#10;Probability &#10;RI &#10;01 &#10;RI &#10;02 &#10;03 &#10;04 &#10;Road segment (hidden state) &#10;Emission Probability &#10;05 GPS Signal (observation) ">
            <a:extLst>
              <a:ext uri="{FF2B5EF4-FFF2-40B4-BE49-F238E27FC236}">
                <a16:creationId xmlns:a16="http://schemas.microsoft.com/office/drawing/2014/main" id="{A2F2810A-CF46-F540-912F-296D0392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958" y="692727"/>
            <a:ext cx="10316441" cy="54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8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Offboard 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How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0023" y="931111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92655E-CB55-004E-AF38-DC5CBBF0868A}"/>
              </a:ext>
            </a:extLst>
          </p:cNvPr>
          <p:cNvSpPr/>
          <p:nvPr/>
        </p:nvSpPr>
        <p:spPr bwMode="gray">
          <a:xfrm>
            <a:off x="1119681" y="1880944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9AC210-FB43-C042-97A7-B706284FA0B9}"/>
              </a:ext>
            </a:extLst>
          </p:cNvPr>
          <p:cNvSpPr/>
          <p:nvPr/>
        </p:nvSpPr>
        <p:spPr bwMode="gray">
          <a:xfrm>
            <a:off x="1119681" y="2801282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94DE4E-E45A-8B47-A8F8-9CA79FD23F6B}"/>
              </a:ext>
            </a:extLst>
          </p:cNvPr>
          <p:cNvSpPr/>
          <p:nvPr/>
        </p:nvSpPr>
        <p:spPr bwMode="gray">
          <a:xfrm>
            <a:off x="1119681" y="3721620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88B6A2-EAA0-B540-A850-354B467556DC}"/>
              </a:ext>
            </a:extLst>
          </p:cNvPr>
          <p:cNvSpPr/>
          <p:nvPr/>
        </p:nvSpPr>
        <p:spPr bwMode="gray">
          <a:xfrm>
            <a:off x="1119681" y="4609651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3D492-090B-E149-8746-8820E48D6FE9}"/>
              </a:ext>
            </a:extLst>
          </p:cNvPr>
          <p:cNvGrpSpPr/>
          <p:nvPr/>
        </p:nvGrpSpPr>
        <p:grpSpPr>
          <a:xfrm>
            <a:off x="4876208" y="953736"/>
            <a:ext cx="8113776" cy="5164957"/>
            <a:chOff x="573024" y="1370358"/>
            <a:chExt cx="8113776" cy="5164957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6ED408DF-510E-0745-8190-478511C8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825" l="6689" r="74805"/>
                      </a14:imgEffect>
                      <a14:imgEffect>
                        <a14:artisticCrisscrossEtching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24" y="1370358"/>
              <a:ext cx="8113776" cy="5164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C83517-C2FA-AF42-9948-58008485DB2B}"/>
                </a:ext>
              </a:extLst>
            </p:cNvPr>
            <p:cNvSpPr/>
            <p:nvPr/>
          </p:nvSpPr>
          <p:spPr>
            <a:xfrm>
              <a:off x="3471672" y="2013204"/>
              <a:ext cx="3749040" cy="3749040"/>
            </a:xfrm>
            <a:prstGeom prst="ellipse">
              <a:avLst/>
            </a:prstGeom>
            <a:solidFill>
              <a:srgbClr val="FFC000">
                <a:alpha val="11000"/>
              </a:srgbClr>
            </a:solidFill>
            <a:ln w="38100"/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B626BC-E54B-6341-A75C-D43DF2EC6612}"/>
                </a:ext>
              </a:extLst>
            </p:cNvPr>
            <p:cNvCxnSpPr/>
            <p:nvPr/>
          </p:nvCxnSpPr>
          <p:spPr>
            <a:xfrm>
              <a:off x="3291840" y="1382550"/>
              <a:ext cx="365760" cy="5079210"/>
            </a:xfrm>
            <a:prstGeom prst="line">
              <a:avLst/>
            </a:prstGeom>
            <a:ln w="381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DFC1B9-3542-FC4D-93C9-F49E83A1348A}"/>
                </a:ext>
              </a:extLst>
            </p:cNvPr>
            <p:cNvCxnSpPr/>
            <p:nvPr/>
          </p:nvCxnSpPr>
          <p:spPr>
            <a:xfrm>
              <a:off x="2718816" y="1392315"/>
              <a:ext cx="365760" cy="507921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1DF7BD-6DF9-DC4B-B55B-2340ACC6BF18}"/>
                </a:ext>
              </a:extLst>
            </p:cNvPr>
            <p:cNvCxnSpPr/>
            <p:nvPr/>
          </p:nvCxnSpPr>
          <p:spPr>
            <a:xfrm>
              <a:off x="3858768" y="1410603"/>
              <a:ext cx="365760" cy="507921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245956-07B2-824C-93A0-926E40EBFBEF}"/>
                </a:ext>
              </a:extLst>
            </p:cNvPr>
            <p:cNvGrpSpPr/>
            <p:nvPr/>
          </p:nvGrpSpPr>
          <p:grpSpPr>
            <a:xfrm>
              <a:off x="2858016" y="1962912"/>
              <a:ext cx="4707120" cy="3433572"/>
              <a:chOff x="2858016" y="1962912"/>
              <a:chExt cx="4707120" cy="343357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41CD23-DD11-2740-8AD5-5CD707417CF0}"/>
                  </a:ext>
                </a:extLst>
              </p:cNvPr>
              <p:cNvSpPr/>
              <p:nvPr/>
            </p:nvSpPr>
            <p:spPr>
              <a:xfrm>
                <a:off x="3838956" y="2378964"/>
                <a:ext cx="3017520" cy="3017520"/>
              </a:xfrm>
              <a:prstGeom prst="ellipse">
                <a:avLst/>
              </a:prstGeom>
              <a:solidFill>
                <a:srgbClr val="00B0F0">
                  <a:alpha val="25000"/>
                </a:srgb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8B2200-54AB-2E4F-8C7C-DD908ADE735B}"/>
                  </a:ext>
                </a:extLst>
              </p:cNvPr>
              <p:cNvSpPr/>
              <p:nvPr/>
            </p:nvSpPr>
            <p:spPr>
              <a:xfrm>
                <a:off x="4428744" y="2968752"/>
                <a:ext cx="1828800" cy="1828800"/>
              </a:xfrm>
              <a:prstGeom prst="ellipse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7CE9D14-DFBC-1641-B765-A6F542BBE088}"/>
                  </a:ext>
                </a:extLst>
              </p:cNvPr>
              <p:cNvSpPr/>
              <p:nvPr/>
            </p:nvSpPr>
            <p:spPr>
              <a:xfrm>
                <a:off x="5291328" y="3834384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5CFB4A9-56E0-4948-BD5A-9A2B21E5A72A}"/>
                  </a:ext>
                </a:extLst>
              </p:cNvPr>
              <p:cNvCxnSpPr/>
              <p:nvPr/>
            </p:nvCxnSpPr>
            <p:spPr>
              <a:xfrm>
                <a:off x="3108960" y="3877056"/>
                <a:ext cx="4456176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8B7892-EB38-1049-850D-E963E936B8D5}"/>
                  </a:ext>
                </a:extLst>
              </p:cNvPr>
              <p:cNvSpPr txBox="1"/>
              <p:nvPr/>
            </p:nvSpPr>
            <p:spPr>
              <a:xfrm>
                <a:off x="5291328" y="1962912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99% (2.05*errsize)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3F0698-6172-9F41-9827-820127B64850}"/>
                  </a:ext>
                </a:extLst>
              </p:cNvPr>
              <p:cNvSpPr txBox="1"/>
              <p:nvPr/>
            </p:nvSpPr>
            <p:spPr>
              <a:xfrm>
                <a:off x="5285232" y="2346960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95% (1.65*errsize)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15156D-8CA5-3B4E-BF2F-DDD5773A12CA}"/>
                  </a:ext>
                </a:extLst>
              </p:cNvPr>
              <p:cNvSpPr txBox="1"/>
              <p:nvPr/>
            </p:nvSpPr>
            <p:spPr>
              <a:xfrm>
                <a:off x="5297424" y="2968752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67% (1.00*errsize)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CDFA93-BE9B-C34E-B632-878545B99F0B}"/>
                  </a:ext>
                </a:extLst>
              </p:cNvPr>
              <p:cNvSpPr txBox="1"/>
              <p:nvPr/>
            </p:nvSpPr>
            <p:spPr>
              <a:xfrm>
                <a:off x="5279136" y="3584448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DR Fix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779290-1CB6-3341-95C7-ADB76FAD338C}"/>
                  </a:ext>
                </a:extLst>
              </p:cNvPr>
              <p:cNvCxnSpPr/>
              <p:nvPr/>
            </p:nvCxnSpPr>
            <p:spPr>
              <a:xfrm flipV="1">
                <a:off x="4072128" y="3877056"/>
                <a:ext cx="1237488" cy="92965"/>
              </a:xfrm>
              <a:prstGeom prst="line">
                <a:avLst/>
              </a:prstGeom>
              <a:ln w="38100">
                <a:prstDash val="sysDash"/>
                <a:headEnd type="diamond" w="med" len="med"/>
                <a:tailEnd type="diamond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D16CBBB-48C0-6E43-A086-195579B78E24}"/>
                  </a:ext>
                </a:extLst>
              </p:cNvPr>
              <p:cNvCxnSpPr/>
              <p:nvPr/>
            </p:nvCxnSpPr>
            <p:spPr>
              <a:xfrm flipV="1">
                <a:off x="2926080" y="3970020"/>
                <a:ext cx="1133856" cy="89916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DB5372-691A-2C4B-848C-1C6A4CEBCA0D}"/>
                  </a:ext>
                </a:extLst>
              </p:cNvPr>
              <p:cNvSpPr txBox="1"/>
              <p:nvPr/>
            </p:nvSpPr>
            <p:spPr>
              <a:xfrm rot="21335180">
                <a:off x="2858016" y="4016626"/>
                <a:ext cx="1333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Road Width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0921FB-C474-3D4C-BC3D-874A9A910226}"/>
                  </a:ext>
                </a:extLst>
              </p:cNvPr>
              <p:cNvSpPr txBox="1"/>
              <p:nvPr/>
            </p:nvSpPr>
            <p:spPr>
              <a:xfrm rot="21335180">
                <a:off x="4370148" y="390144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/>
                  <a:t>dmin</a:t>
                </a:r>
                <a:endParaRPr lang="en-US" b="1" i="1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DFB332E-366A-9047-A12F-ECFA0C16741C}"/>
                  </a:ext>
                </a:extLst>
              </p:cNvPr>
              <p:cNvSpPr/>
              <p:nvPr/>
            </p:nvSpPr>
            <p:spPr>
              <a:xfrm>
                <a:off x="3438144" y="397608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B62E57-BCB7-524B-B513-AB8C8E1111FE}"/>
                  </a:ext>
                </a:extLst>
              </p:cNvPr>
              <p:cNvSpPr txBox="1"/>
              <p:nvPr/>
            </p:nvSpPr>
            <p:spPr>
              <a:xfrm>
                <a:off x="3188208" y="3688080"/>
                <a:ext cx="8260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MM Fix</a:t>
                </a:r>
              </a:p>
            </p:txBody>
          </p:sp>
        </p:grpSp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3907B29A-6391-CA4B-9A40-520B3AFA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20118" y="1635862"/>
            <a:ext cx="3154954" cy="429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3B9BCB1-4143-7846-A093-0523A83E53FF}"/>
              </a:ext>
            </a:extLst>
          </p:cNvPr>
          <p:cNvSpPr/>
          <p:nvPr/>
        </p:nvSpPr>
        <p:spPr bwMode="gray">
          <a:xfrm>
            <a:off x="864338" y="2706018"/>
            <a:ext cx="3566160" cy="3025804"/>
          </a:xfrm>
          <a:prstGeom prst="round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9429641-2DD6-154F-8CB2-CD759CCB2E38}"/>
              </a:ext>
            </a:extLst>
          </p:cNvPr>
          <p:cNvSpPr txBox="1">
            <a:spLocks/>
          </p:cNvSpPr>
          <p:nvPr/>
        </p:nvSpPr>
        <p:spPr>
          <a:xfrm>
            <a:off x="915817" y="5986114"/>
            <a:ext cx="3960391" cy="476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Hidden Markov Map Matching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184DF3E-C515-6E4C-ABC8-DBE77203109A}"/>
              </a:ext>
            </a:extLst>
          </p:cNvPr>
          <p:cNvSpPr/>
          <p:nvPr/>
        </p:nvSpPr>
        <p:spPr bwMode="gray">
          <a:xfrm>
            <a:off x="4747036" y="2902547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Emission Probability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FD72F8E5-C1A5-E748-BA02-AA86432A014A}"/>
              </a:ext>
            </a:extLst>
          </p:cNvPr>
          <p:cNvSpPr txBox="1">
            <a:spLocks/>
          </p:cNvSpPr>
          <p:nvPr/>
        </p:nvSpPr>
        <p:spPr>
          <a:xfrm>
            <a:off x="4568914" y="365673"/>
            <a:ext cx="2580052" cy="476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586C58E-F42C-9242-AEAF-C27684811175}"/>
              </a:ext>
            </a:extLst>
          </p:cNvPr>
          <p:cNvSpPr/>
          <p:nvPr/>
        </p:nvSpPr>
        <p:spPr bwMode="gray">
          <a:xfrm>
            <a:off x="4780713" y="3793440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Transition Probability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4793439" y="4740672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Viterbi Algorithm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41CA5F9-5674-D44C-9EE3-55D3D0DA4370}"/>
              </a:ext>
            </a:extLst>
          </p:cNvPr>
          <p:cNvSpPr/>
          <p:nvPr/>
        </p:nvSpPr>
        <p:spPr bwMode="gray">
          <a:xfrm>
            <a:off x="4733257" y="1999461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Kalman Filter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CFCB0F67-C801-3A47-A966-A5A7BB22F268}"/>
              </a:ext>
            </a:extLst>
          </p:cNvPr>
          <p:cNvSpPr/>
          <p:nvPr/>
        </p:nvSpPr>
        <p:spPr bwMode="gray">
          <a:xfrm>
            <a:off x="4142759" y="2114626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id="{1BB8FD1B-56FA-D648-8731-8B9FCB8DC37D}"/>
              </a:ext>
            </a:extLst>
          </p:cNvPr>
          <p:cNvSpPr/>
          <p:nvPr/>
        </p:nvSpPr>
        <p:spPr bwMode="gray">
          <a:xfrm>
            <a:off x="4155941" y="302249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9DD7D091-84B8-1C4A-A5C3-BC5C08AFD538}"/>
              </a:ext>
            </a:extLst>
          </p:cNvPr>
          <p:cNvSpPr/>
          <p:nvPr/>
        </p:nvSpPr>
        <p:spPr bwMode="gray">
          <a:xfrm>
            <a:off x="4173924" y="395184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Left Arrow 44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>
            <a:off x="4202941" y="4848836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2A275B7-5AA6-9A41-8F3A-BD3ACC84E95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533" y="22878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5" grpId="0" animBg="1"/>
      <p:bldP spid="36" grpId="0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512804" y="46978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What’s happening &amp; next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798286" y="1356182"/>
            <a:ext cx="8613938" cy="7286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3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Alternatives Ranking Service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5DB0A-1B61-1E46-8D92-EA13E5957580}"/>
              </a:ext>
            </a:extLst>
          </p:cNvPr>
          <p:cNvSpPr txBox="1"/>
          <p:nvPr/>
        </p:nvSpPr>
        <p:spPr>
          <a:xfrm>
            <a:off x="208774" y="2315471"/>
            <a:ext cx="52436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calculate N 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calculate weight/duration for these N 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dk1"/>
                </a:solidFill>
              </a:rPr>
              <a:t>rank </a:t>
            </a:r>
            <a:r>
              <a:rPr lang="en-US" sz="2800" dirty="0">
                <a:solidFill>
                  <a:schemeClr val="dk1"/>
                </a:solidFill>
              </a:rPr>
              <a:t>by weight to get best one(or several)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dk1"/>
              </a:solidFill>
            </a:endParaRPr>
          </a:p>
          <a:p>
            <a:endParaRPr lang="en-US" sz="2800" dirty="0">
              <a:solidFill>
                <a:schemeClr val="dk1"/>
              </a:solidFill>
            </a:endParaRPr>
          </a:p>
          <a:p>
            <a:r>
              <a:rPr lang="en-US" sz="3200" dirty="0">
                <a:solidFill>
                  <a:schemeClr val="dk1"/>
                </a:solidFill>
              </a:rPr>
              <a:t>Known Issue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N only allow max 3 for now</a:t>
            </a:r>
          </a:p>
        </p:txBody>
      </p:sp>
      <p:pic>
        <p:nvPicPr>
          <p:cNvPr id="3073" name="Picture 1" descr="/var/folders/m2/0cdd2xrs4_9cmrrvncf34sk0h81jnm/T/com.microsoft.Powerpoint/WebArchiveCopyPasteTempFiles/p3071?hash=d508d2a9d017b7f48c7467e887771fc4">
            <a:extLst>
              <a:ext uri="{FF2B5EF4-FFF2-40B4-BE49-F238E27FC236}">
                <a16:creationId xmlns:a16="http://schemas.microsoft.com/office/drawing/2014/main" id="{29761E42-5A5A-CD47-B95C-8EA0A4B8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2456" y="1318397"/>
            <a:ext cx="5194300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5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659467" y="463821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OASIS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D9892-9131-304E-BE9C-E248002B33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75" y="0"/>
            <a:ext cx="10323095" cy="6858000"/>
          </a:xfrm>
          <a:prstGeom prst="rect">
            <a:avLst/>
          </a:prstGeom>
        </p:spPr>
      </p:pic>
      <p:pic>
        <p:nvPicPr>
          <p:cNvPr id="5" name="Picture 2" descr="Big &#10;sur stMepľk &#10;5 h 4' min &#10;National &#10;Park &#10;VOia &#10;Nm Fo rest &#10;NaW'al &#10;pal &#10;Santa ra &#10;NatiO-łal &#10;glands ">
            <a:extLst>
              <a:ext uri="{FF2B5EF4-FFF2-40B4-BE49-F238E27FC236}">
                <a16:creationId xmlns:a16="http://schemas.microsoft.com/office/drawing/2014/main" id="{34EBBB0D-55B5-8C4A-A633-85698791B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0" y="1057440"/>
            <a:ext cx="4787900" cy="444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3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 txBox="1">
            <a:spLocks/>
          </p:cNvSpPr>
          <p:nvPr/>
        </p:nvSpPr>
        <p:spPr>
          <a:xfrm>
            <a:off x="1967588" y="-30159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When map is wrong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1435019"/>
            <a:ext cx="7892520" cy="3176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3" y="5123772"/>
            <a:ext cx="7657109" cy="88571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235116" y="3737811"/>
            <a:ext cx="1796716" cy="16042"/>
          </a:xfrm>
          <a:prstGeom prst="straightConnector1">
            <a:avLst/>
          </a:prstGeom>
          <a:ln w="73025" cap="rnd">
            <a:solidFill>
              <a:schemeClr val="bg2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35116" y="3753853"/>
            <a:ext cx="1796716" cy="16042"/>
          </a:xfrm>
          <a:prstGeom prst="straightConnector1">
            <a:avLst/>
          </a:prstGeom>
          <a:ln w="73025" cap="rnd">
            <a:solidFill>
              <a:schemeClr val="accent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22821" y="3184707"/>
            <a:ext cx="0" cy="553104"/>
          </a:xfrm>
          <a:prstGeom prst="straightConnector1">
            <a:avLst/>
          </a:prstGeom>
          <a:ln w="73025" cap="rnd">
            <a:solidFill>
              <a:schemeClr val="accent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96000" y="3192728"/>
            <a:ext cx="0" cy="553104"/>
          </a:xfrm>
          <a:prstGeom prst="straightConnector1">
            <a:avLst/>
          </a:prstGeom>
          <a:ln w="73025" cap="rnd">
            <a:solidFill>
              <a:schemeClr val="accent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-161932" y="3065449"/>
            <a:ext cx="2708449" cy="524673"/>
          </a:xfrm>
          <a:prstGeom prst="roundRect">
            <a:avLst/>
          </a:prstGeom>
          <a:solidFill>
            <a:srgbClr val="00B0F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High confidence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9954211">
            <a:off x="1996253" y="2727579"/>
            <a:ext cx="549113" cy="303277"/>
          </a:xfrm>
          <a:prstGeom prst="leftArrow">
            <a:avLst/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9450424">
            <a:off x="2620297" y="3116890"/>
            <a:ext cx="549113" cy="303277"/>
          </a:xfrm>
          <a:prstGeom prst="leftArrow">
            <a:avLst/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7918701" y="1938728"/>
            <a:ext cx="2708449" cy="524673"/>
          </a:xfrm>
          <a:prstGeom prst="roundRect">
            <a:avLst/>
          </a:prstGeom>
          <a:solidFill>
            <a:srgbClr val="00B0F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High confidence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18707851">
            <a:off x="7368331" y="2608943"/>
            <a:ext cx="549113" cy="303277"/>
          </a:xfrm>
          <a:prstGeom prst="leftArrow">
            <a:avLst/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5848743" y="4180941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Low confidence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1996150">
            <a:off x="5757275" y="3811035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 txBox="1">
            <a:spLocks/>
          </p:cNvSpPr>
          <p:nvPr/>
        </p:nvSpPr>
        <p:spPr>
          <a:xfrm>
            <a:off x="1967588" y="-30159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ETA enhancement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235116" y="3737811"/>
            <a:ext cx="1796716" cy="16042"/>
          </a:xfrm>
          <a:prstGeom prst="straightConnector1">
            <a:avLst/>
          </a:prstGeom>
          <a:ln w="73025" cap="rnd">
            <a:solidFill>
              <a:schemeClr val="bg2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35116" y="3753853"/>
            <a:ext cx="1796716" cy="16042"/>
          </a:xfrm>
          <a:prstGeom prst="straightConnector1">
            <a:avLst/>
          </a:prstGeom>
          <a:ln w="73025" cap="rnd">
            <a:solidFill>
              <a:schemeClr val="accent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22821" y="3184707"/>
            <a:ext cx="0" cy="553104"/>
          </a:xfrm>
          <a:prstGeom prst="straightConnector1">
            <a:avLst/>
          </a:prstGeom>
          <a:ln w="73025" cap="rnd">
            <a:solidFill>
              <a:schemeClr val="accent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96000" y="3192728"/>
            <a:ext cx="0" cy="553104"/>
          </a:xfrm>
          <a:prstGeom prst="straightConnector1">
            <a:avLst/>
          </a:prstGeom>
          <a:ln w="73025" cap="rnd">
            <a:solidFill>
              <a:schemeClr val="accent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Left Arrow 9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9954211">
            <a:off x="1996253" y="2727579"/>
            <a:ext cx="549113" cy="303277"/>
          </a:xfrm>
          <a:prstGeom prst="leftArrow">
            <a:avLst/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9450424">
            <a:off x="2620297" y="3116890"/>
            <a:ext cx="549113" cy="303277"/>
          </a:xfrm>
          <a:prstGeom prst="leftArrow">
            <a:avLst/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18707851">
            <a:off x="7368331" y="2608943"/>
            <a:ext cx="549113" cy="303277"/>
          </a:xfrm>
          <a:prstGeom prst="leftArrow">
            <a:avLst/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5848743" y="4180941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Low confidence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1996150">
            <a:off x="5757275" y="3811035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604B85-3102-A742-ABAD-77040633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54" y="1198805"/>
            <a:ext cx="11155628" cy="509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25550"/>
            <a:ext cx="8534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659467" y="463821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What OSRM could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3961B-6261-0546-AFC3-3625918B1B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56" y="977267"/>
            <a:ext cx="6368252" cy="4668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460F1-73F8-4743-9DAC-E168F1B5B694}"/>
              </a:ext>
            </a:extLst>
          </p:cNvPr>
          <p:cNvSpPr txBox="1"/>
          <p:nvPr/>
        </p:nvSpPr>
        <p:spPr bwMode="gray">
          <a:xfrm>
            <a:off x="8741288" y="1066337"/>
            <a:ext cx="2897580" cy="65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b="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- </a:t>
            </a:r>
            <a:r>
              <a:rPr lang="en-US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Lowest cost</a:t>
            </a:r>
            <a:r>
              <a:rPr lang="en-US" b="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 path and turn by turn navigation</a:t>
            </a:r>
          </a:p>
        </p:txBody>
      </p:sp>
    </p:spTree>
    <p:extLst>
      <p:ext uri="{BB962C8B-B14F-4D97-AF65-F5344CB8AC3E}">
        <p14:creationId xmlns:p14="http://schemas.microsoft.com/office/powerpoint/2010/main" val="36414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659467" y="463821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What OSRM could 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460F1-73F8-4743-9DAC-E168F1B5B694}"/>
              </a:ext>
            </a:extLst>
          </p:cNvPr>
          <p:cNvSpPr txBox="1"/>
          <p:nvPr/>
        </p:nvSpPr>
        <p:spPr bwMode="gray">
          <a:xfrm>
            <a:off x="8741288" y="1066337"/>
            <a:ext cx="2897580" cy="65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b="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- Shortest path and turn by turn navigation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0E530-DF51-324A-844E-67768139E7AA}"/>
              </a:ext>
            </a:extLst>
          </p:cNvPr>
          <p:cNvSpPr txBox="1"/>
          <p:nvPr/>
        </p:nvSpPr>
        <p:spPr bwMode="gray">
          <a:xfrm>
            <a:off x="8815507" y="2188859"/>
            <a:ext cx="2897580" cy="65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b="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- </a:t>
            </a:r>
            <a:r>
              <a:rPr lang="en-US" b="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MapMatching</a:t>
            </a:r>
            <a:r>
              <a:rPr lang="en-US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enable user to do </a:t>
            </a:r>
            <a:r>
              <a:rPr lang="en-US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MapMaking</a:t>
            </a: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92AFB-3785-6642-BDEE-1FFDBE98E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13" y="1388318"/>
            <a:ext cx="5943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659467" y="463821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What OSRM could 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460F1-73F8-4743-9DAC-E168F1B5B694}"/>
              </a:ext>
            </a:extLst>
          </p:cNvPr>
          <p:cNvSpPr txBox="1"/>
          <p:nvPr/>
        </p:nvSpPr>
        <p:spPr bwMode="gray">
          <a:xfrm>
            <a:off x="8741288" y="1066337"/>
            <a:ext cx="2897580" cy="65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b="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- Shortest path and turn by turn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F7BAF-6DE0-F445-A93D-96865BD01F39}"/>
              </a:ext>
            </a:extLst>
          </p:cNvPr>
          <p:cNvSpPr txBox="1"/>
          <p:nvPr/>
        </p:nvSpPr>
        <p:spPr bwMode="gray">
          <a:xfrm>
            <a:off x="8334888" y="3333545"/>
            <a:ext cx="2897580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b="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- Table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BF29C-7484-1E4D-AFED-F1180702D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63" y="1165082"/>
            <a:ext cx="63119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4CB25-D33B-0443-BD36-F595F00B62EE}"/>
              </a:ext>
            </a:extLst>
          </p:cNvPr>
          <p:cNvSpPr txBox="1"/>
          <p:nvPr/>
        </p:nvSpPr>
        <p:spPr bwMode="gray">
          <a:xfrm>
            <a:off x="8815507" y="2188859"/>
            <a:ext cx="2897580" cy="65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b="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- </a:t>
            </a:r>
            <a:r>
              <a:rPr lang="en-US" b="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MapMatching</a:t>
            </a:r>
            <a:r>
              <a:rPr lang="en-US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enable user to do </a:t>
            </a:r>
            <a:r>
              <a:rPr lang="en-US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MapMaking</a:t>
            </a: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4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BC49E4-BBD5-494C-B586-6FF9DA90D885}"/>
              </a:ext>
            </a:extLst>
          </p:cNvPr>
          <p:cNvSpPr/>
          <p:nvPr/>
        </p:nvSpPr>
        <p:spPr bwMode="gray">
          <a:xfrm>
            <a:off x="4381500" y="1103869"/>
            <a:ext cx="4876800" cy="50439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F205F955-ADCE-6C4C-A140-9096CCCCE86A}"/>
              </a:ext>
            </a:extLst>
          </p:cNvPr>
          <p:cNvSpPr/>
          <p:nvPr/>
        </p:nvSpPr>
        <p:spPr bwMode="gray">
          <a:xfrm>
            <a:off x="5634482" y="2686624"/>
            <a:ext cx="4011460" cy="3034726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"/>
          <p:cNvSpPr txBox="1">
            <a:spLocks/>
          </p:cNvSpPr>
          <p:nvPr/>
        </p:nvSpPr>
        <p:spPr>
          <a:xfrm>
            <a:off x="1659467" y="463821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How OSRM work with </a:t>
            </a:r>
            <a:r>
              <a:rPr lang="en-US" dirty="0" err="1"/>
              <a:t>Telenav</a:t>
            </a:r>
            <a:r>
              <a:rPr lang="en-US" dirty="0"/>
              <a:t> 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77843C-057C-C24D-AC90-9F2574881FC6}"/>
              </a:ext>
            </a:extLst>
          </p:cNvPr>
          <p:cNvSpPr/>
          <p:nvPr/>
        </p:nvSpPr>
        <p:spPr bwMode="gray">
          <a:xfrm>
            <a:off x="127000" y="1516484"/>
            <a:ext cx="1727200" cy="698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372845-5449-B54A-AA0D-95FE1EC50CED}"/>
              </a:ext>
            </a:extLst>
          </p:cNvPr>
          <p:cNvSpPr/>
          <p:nvPr/>
        </p:nvSpPr>
        <p:spPr bwMode="gray">
          <a:xfrm>
            <a:off x="121085" y="3695498"/>
            <a:ext cx="1727200" cy="698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TomTom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94377-9A0D-A24D-B0F5-2841047F9F10}"/>
              </a:ext>
            </a:extLst>
          </p:cNvPr>
          <p:cNvSpPr/>
          <p:nvPr/>
        </p:nvSpPr>
        <p:spPr bwMode="gray">
          <a:xfrm>
            <a:off x="121085" y="2640950"/>
            <a:ext cx="1727200" cy="698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BEAB4-C593-F042-B700-187EC6B1299D}"/>
              </a:ext>
            </a:extLst>
          </p:cNvPr>
          <p:cNvSpPr/>
          <p:nvPr/>
        </p:nvSpPr>
        <p:spPr bwMode="gray">
          <a:xfrm>
            <a:off x="2365810" y="2602334"/>
            <a:ext cx="1727200" cy="698500"/>
          </a:xfrm>
          <a:prstGeom prst="rect">
            <a:avLst/>
          </a:prstGeom>
          <a:solidFill>
            <a:srgbClr val="E01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PBF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198639-31FA-3E44-945B-11AF88D12082}"/>
              </a:ext>
            </a:extLst>
          </p:cNvPr>
          <p:cNvSpPr/>
          <p:nvPr/>
        </p:nvSpPr>
        <p:spPr bwMode="gray">
          <a:xfrm>
            <a:off x="101600" y="4902200"/>
            <a:ext cx="1727200" cy="698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TomTom Traffic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ADF966D2-3199-D84E-91B4-4B7F312AE228}"/>
              </a:ext>
            </a:extLst>
          </p:cNvPr>
          <p:cNvSpPr/>
          <p:nvPr/>
        </p:nvSpPr>
        <p:spPr bwMode="gray">
          <a:xfrm>
            <a:off x="4471876" y="1711899"/>
            <a:ext cx="1555750" cy="1949450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OSRM Data Compiler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67817-E285-6A48-8346-B4FBD5BD3E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104" y="3716321"/>
            <a:ext cx="1363541" cy="1069942"/>
          </a:xfrm>
          <a:prstGeom prst="rect">
            <a:avLst/>
          </a:prstGeom>
        </p:spPr>
      </p:pic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F2E7BECA-9EE4-7340-AE5A-ADB8C08CB821}"/>
              </a:ext>
            </a:extLst>
          </p:cNvPr>
          <p:cNvSpPr/>
          <p:nvPr/>
        </p:nvSpPr>
        <p:spPr bwMode="gray">
          <a:xfrm>
            <a:off x="6254750" y="2836879"/>
            <a:ext cx="1282700" cy="879442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OSRM Graph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B2E4BA-836F-EB4F-A95C-B3ABDD37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10" y="4883150"/>
            <a:ext cx="1473200" cy="838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313331-C8F6-0A42-977C-77D9766D1E9D}"/>
              </a:ext>
            </a:extLst>
          </p:cNvPr>
          <p:cNvSpPr txBox="1"/>
          <p:nvPr/>
        </p:nvSpPr>
        <p:spPr bwMode="gray">
          <a:xfrm>
            <a:off x="6896100" y="1485907"/>
            <a:ext cx="2353529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b="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OSRM Tech Stack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2B85471-C5AC-2A44-8371-1AAD15B64CFD}"/>
              </a:ext>
            </a:extLst>
          </p:cNvPr>
          <p:cNvSpPr/>
          <p:nvPr/>
        </p:nvSpPr>
        <p:spPr bwMode="gray">
          <a:xfrm>
            <a:off x="9506326" y="775376"/>
            <a:ext cx="2052414" cy="6569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Direction Service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15B14-7D4A-6C4C-B686-FC6A0F8C9AE3}"/>
              </a:ext>
            </a:extLst>
          </p:cNvPr>
          <p:cNvSpPr txBox="1"/>
          <p:nvPr/>
        </p:nvSpPr>
        <p:spPr bwMode="gray">
          <a:xfrm>
            <a:off x="7221109" y="3387908"/>
            <a:ext cx="2353529" cy="65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b="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OSRM Routing Engine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4AF6AD0-9B80-5948-A680-C632AAEA7015}"/>
              </a:ext>
            </a:extLst>
          </p:cNvPr>
          <p:cNvSpPr/>
          <p:nvPr/>
        </p:nvSpPr>
        <p:spPr bwMode="gray">
          <a:xfrm>
            <a:off x="9701059" y="1350218"/>
            <a:ext cx="1999992" cy="6569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Matching Service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2C412D8-EB36-5B43-B86F-AF15EE16364C}"/>
              </a:ext>
            </a:extLst>
          </p:cNvPr>
          <p:cNvSpPr/>
          <p:nvPr/>
        </p:nvSpPr>
        <p:spPr bwMode="gray">
          <a:xfrm>
            <a:off x="9916270" y="1908122"/>
            <a:ext cx="1946581" cy="6569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Service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0C3AE10-A63F-2141-98C7-9AA743C47C24}"/>
              </a:ext>
            </a:extLst>
          </p:cNvPr>
          <p:cNvSpPr/>
          <p:nvPr/>
        </p:nvSpPr>
        <p:spPr bwMode="gray">
          <a:xfrm>
            <a:off x="10131481" y="2442877"/>
            <a:ext cx="1946581" cy="6569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Tile Service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4CE3DCC5-ED8F-DE43-AEE1-43FBD106350A}"/>
              </a:ext>
            </a:extLst>
          </p:cNvPr>
          <p:cNvSpPr/>
          <p:nvPr/>
        </p:nvSpPr>
        <p:spPr bwMode="gray">
          <a:xfrm flipV="1">
            <a:off x="1925544" y="2850500"/>
            <a:ext cx="406692" cy="2794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509FE96F-826F-4647-B3C4-E0954F62AB05}"/>
              </a:ext>
            </a:extLst>
          </p:cNvPr>
          <p:cNvSpPr/>
          <p:nvPr/>
        </p:nvSpPr>
        <p:spPr bwMode="gray">
          <a:xfrm flipV="1">
            <a:off x="1925544" y="5111750"/>
            <a:ext cx="406692" cy="2794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199900D-218D-E440-94F9-1577AF761FD9}"/>
              </a:ext>
            </a:extLst>
          </p:cNvPr>
          <p:cNvSpPr/>
          <p:nvPr/>
        </p:nvSpPr>
        <p:spPr bwMode="gray">
          <a:xfrm rot="21026900" flipV="1">
            <a:off x="4221969" y="4760930"/>
            <a:ext cx="3248896" cy="2442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79DB7D01-83CB-A241-A1AA-E080B06F6C21}"/>
              </a:ext>
            </a:extLst>
          </p:cNvPr>
          <p:cNvSpPr/>
          <p:nvPr/>
        </p:nvSpPr>
        <p:spPr bwMode="gray">
          <a:xfrm flipV="1">
            <a:off x="4083485" y="2829879"/>
            <a:ext cx="406692" cy="2794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8FE567-8D74-3D41-8631-4DDB9EBAE492}"/>
              </a:ext>
            </a:extLst>
          </p:cNvPr>
          <p:cNvSpPr/>
          <p:nvPr/>
        </p:nvSpPr>
        <p:spPr bwMode="gray">
          <a:xfrm>
            <a:off x="9645942" y="3535536"/>
            <a:ext cx="1999992" cy="65698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Ranking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217408A-479B-1142-ACD8-65510B0BFAE8}"/>
              </a:ext>
            </a:extLst>
          </p:cNvPr>
          <p:cNvSpPr/>
          <p:nvPr/>
        </p:nvSpPr>
        <p:spPr bwMode="gray">
          <a:xfrm>
            <a:off x="9862859" y="4089321"/>
            <a:ext cx="1999992" cy="65698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OASIS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926CEED-0450-A84A-8FD8-24482A8A5E32}"/>
              </a:ext>
            </a:extLst>
          </p:cNvPr>
          <p:cNvSpPr/>
          <p:nvPr/>
        </p:nvSpPr>
        <p:spPr bwMode="gray">
          <a:xfrm>
            <a:off x="10078070" y="4616030"/>
            <a:ext cx="1999992" cy="65698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MapMaking</a:t>
            </a:r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DA8EC8A-2D84-2C49-9808-F851BE58B934}"/>
              </a:ext>
            </a:extLst>
          </p:cNvPr>
          <p:cNvSpPr/>
          <p:nvPr/>
        </p:nvSpPr>
        <p:spPr bwMode="gray">
          <a:xfrm>
            <a:off x="10348045" y="5193608"/>
            <a:ext cx="1999992" cy="65698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API</a:t>
            </a:r>
          </a:p>
        </p:txBody>
      </p:sp>
    </p:spTree>
    <p:extLst>
      <p:ext uri="{BB962C8B-B14F-4D97-AF65-F5344CB8AC3E}">
        <p14:creationId xmlns:p14="http://schemas.microsoft.com/office/powerpoint/2010/main" val="34262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37024" y="4048058"/>
            <a:ext cx="17550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Join Na Team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 Hebrew" charset="-79"/>
              <a:cs typeface="Arial Hebrew" charset="-79"/>
              <a:sym typeface="+mn-lt"/>
            </a:endParaRPr>
          </a:p>
        </p:txBody>
      </p:sp>
      <p:sp>
        <p:nvSpPr>
          <p:cNvPr id="34" name="Title 4"/>
          <p:cNvSpPr txBox="1">
            <a:spLocks/>
          </p:cNvSpPr>
          <p:nvPr/>
        </p:nvSpPr>
        <p:spPr>
          <a:xfrm>
            <a:off x="1526885" y="43520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Why OSRM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54B65D9-9AB2-5943-80E2-905421849E8B}"/>
              </a:ext>
            </a:extLst>
          </p:cNvPr>
          <p:cNvSpPr txBox="1">
            <a:spLocks/>
          </p:cNvSpPr>
          <p:nvPr/>
        </p:nvSpPr>
        <p:spPr>
          <a:xfrm>
            <a:off x="447397" y="1321602"/>
            <a:ext cx="10420339" cy="3985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Work with community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       - A different view on same problem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       - Advanced strategy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	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Popular algorithm for cloud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          - CRP/MLD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          - Hidden Markov Map Matching 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14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37024" y="4048058"/>
            <a:ext cx="17550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Join Na Team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 Hebrew" charset="-79"/>
              <a:cs typeface="Arial Hebrew" charset="-79"/>
              <a:sym typeface="+mn-lt"/>
            </a:endParaRPr>
          </a:p>
        </p:txBody>
      </p:sp>
      <p:sp>
        <p:nvSpPr>
          <p:cNvPr id="34" name="Title 4"/>
          <p:cNvSpPr txBox="1">
            <a:spLocks/>
          </p:cNvSpPr>
          <p:nvPr/>
        </p:nvSpPr>
        <p:spPr>
          <a:xfrm>
            <a:off x="1526885" y="43520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E27C5-01FB-5449-B4E2-F74CD729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9" y="1107424"/>
            <a:ext cx="2171159" cy="19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A7E1D-48F8-1743-AC0B-C236CA84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70" y="435204"/>
            <a:ext cx="5731530" cy="5478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A4732-1910-2C48-9D4E-5129B624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89" y="3174429"/>
            <a:ext cx="24257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22637</TotalTime>
  <Words>556</Words>
  <Application>Microsoft Macintosh PowerPoint</Application>
  <PresentationFormat>Widescreen</PresentationFormat>
  <Paragraphs>208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TelenavTemplate2016</vt:lpstr>
      <vt:lpstr>OSRM Past/Current/Future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OSRM Characteristics - Fast</vt:lpstr>
      <vt:lpstr>OSRM Algorithms</vt:lpstr>
      <vt:lpstr>PowerPoint Presentation</vt:lpstr>
      <vt:lpstr>PowerPoint Presentation</vt:lpstr>
      <vt:lpstr>PowerPoint Presentation</vt:lpstr>
      <vt:lpstr>PowerPoint Presentation</vt:lpstr>
      <vt:lpstr>Customizable Route planning</vt:lpstr>
      <vt:lpstr>PowerPoint Presentation</vt:lpstr>
      <vt:lpstr>Max Flow Min Cut</vt:lpstr>
      <vt:lpstr>PowerPoint Presentation</vt:lpstr>
      <vt:lpstr>PowerPoint Presentation</vt:lpstr>
      <vt:lpstr>PowerPoint Presentation</vt:lpstr>
      <vt:lpstr>HMM Map Matching through noise and sparseness</vt:lpstr>
      <vt:lpstr>Offline Map Matching</vt:lpstr>
      <vt:lpstr>PowerPoint Presentation</vt:lpstr>
      <vt:lpstr>PowerPoint Presentation</vt:lpstr>
      <vt:lpstr>PowerPoint Presentation</vt:lpstr>
      <vt:lpstr>PowerPoint Presentation</vt:lpstr>
      <vt:lpstr>Offboard Map Matching logic</vt:lpstr>
      <vt:lpstr>PowerPoint Presentation</vt:lpstr>
      <vt:lpstr>Alternatives Ranking Service</vt:lpstr>
      <vt:lpstr>PowerPoint Presentation</vt:lpstr>
      <vt:lpstr>PowerPoint Presentation</vt:lpstr>
      <vt:lpstr>PowerPoint Presentation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522</cp:revision>
  <cp:lastPrinted>2019-04-09T17:14:30Z</cp:lastPrinted>
  <dcterms:created xsi:type="dcterms:W3CDTF">2016-03-10T22:43:14Z</dcterms:created>
  <dcterms:modified xsi:type="dcterms:W3CDTF">2020-02-27T19:18:25Z</dcterms:modified>
</cp:coreProperties>
</file>